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4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27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7" r:id="rId1"/>
    <p:sldMasterId id="2147483758" r:id="rId2"/>
    <p:sldMasterId id="2147483759" r:id="rId3"/>
    <p:sldMasterId id="2147483760" r:id="rId4"/>
    <p:sldMasterId id="2147483761" r:id="rId5"/>
    <p:sldMasterId id="2147483762" r:id="rId6"/>
    <p:sldMasterId id="2147483763" r:id="rId7"/>
    <p:sldMasterId id="2147483764" r:id="rId8"/>
  </p:sldMasterIdLst>
  <p:notesMasterIdLst>
    <p:notesMasterId r:id="rId61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4" r:id="rId26"/>
    <p:sldId id="275" r:id="rId27"/>
    <p:sldId id="277" r:id="rId28"/>
    <p:sldId id="273" r:id="rId29"/>
    <p:sldId id="278" r:id="rId30"/>
    <p:sldId id="285" r:id="rId31"/>
    <p:sldId id="286" r:id="rId32"/>
    <p:sldId id="279" r:id="rId33"/>
    <p:sldId id="280" r:id="rId34"/>
    <p:sldId id="281" r:id="rId35"/>
    <p:sldId id="283" r:id="rId36"/>
    <p:sldId id="282" r:id="rId37"/>
    <p:sldId id="284" r:id="rId38"/>
    <p:sldId id="308" r:id="rId39"/>
    <p:sldId id="289" r:id="rId40"/>
    <p:sldId id="290" r:id="rId41"/>
    <p:sldId id="287" r:id="rId42"/>
    <p:sldId id="288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309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</p:sldIdLst>
  <p:sldSz cx="12192000" cy="6858000"/>
  <p:notesSz cx="6858000" cy="9144000"/>
  <p:embeddedFontLst>
    <p:embeddedFont>
      <p:font typeface="Century Gothic" panose="020B0502020202020204" pitchFamily="34" charset="0"/>
      <p:regular r:id="rId62"/>
      <p:bold r:id="rId63"/>
      <p:italic r:id="rId64"/>
      <p:boldItalic r:id="rId65"/>
    </p:embeddedFont>
    <p:embeddedFont>
      <p:font typeface="Garamond" panose="02020404030301010803" pitchFamily="18" charset="0"/>
      <p:regular r:id="rId66"/>
      <p:bold r:id="rId67"/>
      <p:italic r:id="rId68"/>
      <p:boldItalic r:id="rId69"/>
    </p:embeddedFont>
    <p:embeddedFont>
      <p:font typeface="Lucida Sans" panose="020B0602030504020204" pitchFamily="34" charset="77"/>
      <p:regular r:id="rId70"/>
      <p:bold r:id="rId71"/>
      <p:italic r:id="rId72"/>
      <p:boldItalic r:id="rId73"/>
    </p:embeddedFont>
    <p:embeddedFont>
      <p:font typeface="Trebuchet MS" panose="020B0703020202090204" pitchFamily="34" charset="0"/>
      <p:regular r:id="rId74"/>
      <p:bold r:id="rId75"/>
      <p: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7"/>
    <p:restoredTop sz="94620"/>
  </p:normalViewPr>
  <p:slideViewPr>
    <p:cSldViewPr snapToGrid="0">
      <p:cViewPr varScale="1">
        <p:scale>
          <a:sx n="103" d="100"/>
          <a:sy n="103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font" Target="fonts/font13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82" Type="http://schemas.openxmlformats.org/officeDocument/2006/relationships/customXml" Target="../customXml/item2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1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6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viewProps" Target="viewProps.xml"/><Relationship Id="rId8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font" Target="fonts/font1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7" name="Google Shape;9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7" name="Google Shape;9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</a:t>
            </a:r>
            <a:endParaRPr/>
          </a:p>
        </p:txBody>
      </p:sp>
      <p:sp>
        <p:nvSpPr>
          <p:cNvPr id="988" name="Google Shape;98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</a:t>
            </a:r>
            <a:endParaRPr/>
          </a:p>
        </p:txBody>
      </p:sp>
      <p:sp>
        <p:nvSpPr>
          <p:cNvPr id="997" name="Google Shape;99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5" name="Google Shape;10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</a:t>
            </a:r>
            <a:endParaRPr/>
          </a:p>
        </p:txBody>
      </p:sp>
      <p:sp>
        <p:nvSpPr>
          <p:cNvPr id="1006" name="Google Shape;100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3" name="Google Shape;101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Students</a:t>
            </a:r>
            <a:endParaRPr/>
          </a:p>
        </p:txBody>
      </p:sp>
      <p:sp>
        <p:nvSpPr>
          <p:cNvPr id="1014" name="Google Shape;101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2" name="Google Shape;103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Programming</a:t>
            </a:r>
            <a:endParaRPr/>
          </a:p>
        </p:txBody>
      </p:sp>
      <p:sp>
        <p:nvSpPr>
          <p:cNvPr id="1033" name="Google Shape;103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8" name="Google Shape;103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Students</a:t>
            </a:r>
            <a:endParaRPr/>
          </a:p>
        </p:txBody>
      </p:sp>
      <p:sp>
        <p:nvSpPr>
          <p:cNvPr id="1039" name="Google Shape;103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8" name="Google Shape;10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NPR links / QR codes</a:t>
            </a:r>
            <a:br>
              <a:rPr lang="en-US"/>
            </a:br>
            <a:r>
              <a:rPr lang="en-US"/>
              <a:t> - Talk about these two students</a:t>
            </a:r>
            <a:endParaRPr/>
          </a:p>
        </p:txBody>
      </p:sp>
      <p:sp>
        <p:nvSpPr>
          <p:cNvPr id="1049" name="Google Shape;104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1" name="Google Shape;107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Programming</a:t>
            </a:r>
            <a:endParaRPr/>
          </a:p>
        </p:txBody>
      </p:sp>
      <p:sp>
        <p:nvSpPr>
          <p:cNvPr id="1072" name="Google Shape;107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88" name="Google Shape;108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Programming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solidFill>
                  <a:srgbClr val="1F497D"/>
                </a:solidFill>
              </a:rPr>
              <a:t>Then create an ongoing system for supporting new and continuing teachers.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9" name="Google Shape;108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91" name="Google Shape;891;p2:notes"/>
          <p:cNvSpPr txBox="1">
            <a:spLocks noGrp="1"/>
          </p:cNvSpPr>
          <p:nvPr>
            <p:ph type="sldNum" idx="12"/>
          </p:nvPr>
        </p:nvSpPr>
        <p:spPr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Programming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7" name="Google Shape;11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65" name="Google Shape;10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17" name="Google Shape;111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Programming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Describe process using local norms. 90 – 96% flexed depending on school.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Flex letters yearly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Not officially identified as gifted but on the gifted teachers’ rosters.  Gifted teacher is teacher of record for math and reading.</a:t>
            </a:r>
            <a:endParaRPr/>
          </a:p>
        </p:txBody>
      </p:sp>
      <p:sp>
        <p:nvSpPr>
          <p:cNvPr id="1118" name="Google Shape;111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Dina</a:t>
            </a:r>
            <a:endParaRPr/>
          </a:p>
        </p:txBody>
      </p:sp>
      <p:sp>
        <p:nvSpPr>
          <p:cNvPr id="1163" name="Google Shape;116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Dina</a:t>
            </a:r>
            <a:endParaRPr/>
          </a:p>
        </p:txBody>
      </p:sp>
      <p:sp>
        <p:nvSpPr>
          <p:cNvPr id="1169" name="Google Shape;116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7" name="Google Shape;11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2" name="Google Shape;11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Dina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Dina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Dina</a:t>
            </a:r>
            <a:endParaRPr/>
          </a:p>
        </p:txBody>
      </p:sp>
      <p:sp>
        <p:nvSpPr>
          <p:cNvPr id="1150" name="Google Shape;11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Dina</a:t>
            </a:r>
            <a:endParaRPr/>
          </a:p>
        </p:txBody>
      </p:sp>
      <p:sp>
        <p:nvSpPr>
          <p:cNvPr id="1143" name="Google Shape;11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</a:t>
            </a:r>
            <a:endParaRPr/>
          </a:p>
        </p:txBody>
      </p:sp>
      <p:sp>
        <p:nvSpPr>
          <p:cNvPr id="897" name="Google Shape;8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Dina</a:t>
            </a:r>
            <a:endParaRPr/>
          </a:p>
        </p:txBody>
      </p:sp>
      <p:sp>
        <p:nvSpPr>
          <p:cNvPr id="1157" name="Google Shape;115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88" name="Google Shape;118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Programming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Make friends, collaborate, integrate what you want for your gifted students into existing systems and structures.</a:t>
            </a:r>
            <a:endParaRPr/>
          </a:p>
        </p:txBody>
      </p:sp>
      <p:sp>
        <p:nvSpPr>
          <p:cNvPr id="1189" name="Google Shape;118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5" name="Google Shape;119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Programming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Thru building stakeholder support PLUS district administration buy-in you can emphasize support for CLD and Underrepresented pops.  This helps build longterm, sustainable services to ALL gifted students.  </a:t>
            </a:r>
            <a:endParaRPr/>
          </a:p>
        </p:txBody>
      </p:sp>
      <p:sp>
        <p:nvSpPr>
          <p:cNvPr id="1196" name="Google Shape;119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5" name="Google Shape;11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82" name="Google Shape;118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Advocating for gifted services requires relying on data (as well as stories).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 share data with district administrators.  This has GREAT impact!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2" name="Google Shape;120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3" name="Google Shape;120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9" name="Google Shape;120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6" name="Google Shape;121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Collaboration</a:t>
            </a:r>
            <a:endParaRPr/>
          </a:p>
        </p:txBody>
      </p:sp>
      <p:sp>
        <p:nvSpPr>
          <p:cNvPr id="1217" name="Google Shape;1217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6" name="Google Shape;12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4" name="Google Shape;123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3" name="Google Shape;9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1" name="Google Shape;1241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7" name="Google Shape;124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8" name="Google Shape;1248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>
          <a:extLst>
            <a:ext uri="{FF2B5EF4-FFF2-40B4-BE49-F238E27FC236}">
              <a16:creationId xmlns:a16="http://schemas.microsoft.com/office/drawing/2014/main" id="{A96B9738-539D-6128-4EF5-48C679E44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2:notes">
            <a:extLst>
              <a:ext uri="{FF2B5EF4-FFF2-40B4-BE49-F238E27FC236}">
                <a16:creationId xmlns:a16="http://schemas.microsoft.com/office/drawing/2014/main" id="{26417849-7743-39C2-A10A-031BFF370B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7" name="Google Shape;1247;p42:notes">
            <a:extLst>
              <a:ext uri="{FF2B5EF4-FFF2-40B4-BE49-F238E27FC236}">
                <a16:creationId xmlns:a16="http://schemas.microsoft.com/office/drawing/2014/main" id="{D2BE9872-FCAE-A5F4-BBB3-232C0C651D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8" name="Google Shape;1248;p42:notes">
            <a:extLst>
              <a:ext uri="{FF2B5EF4-FFF2-40B4-BE49-F238E27FC236}">
                <a16:creationId xmlns:a16="http://schemas.microsoft.com/office/drawing/2014/main" id="{FE2B6063-1D7E-9752-B387-6630BF1412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7056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3" name="Google Shape;125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4" name="Google Shape;1254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0" name="Google Shape;126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1" name="Google Shape;1261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7" name="Google Shape;126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8" name="Google Shape;1268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4" name="Google Shape;1274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5" name="Google Shape;1275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1" name="Google Shape;128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2" name="Google Shape;1282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8" name="Google Shape;128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9" name="Google Shape;1289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5" name="Google Shape;129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0" name="Google Shape;9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2" name="Google Shape;130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3" name="Google Shape;1303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9" name="Google Shape;130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0" name="Google Shape;1310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5" name="Google Shape;9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9" name="Google Shape;9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7" name="Google Shape;9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7" name="Google Shape;9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10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10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3" name="Google Shape;823;p110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24" name="Google Shape;824;p11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1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1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11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11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30" name="Google Shape;830;p11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11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11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33" name="Google Shape;833;p111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2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12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112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38" name="Google Shape;838;p11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1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1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1" name="Google Shape;841;p112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12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3" name="Google Shape;843;p11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3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13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7" name="Google Shape;847;p11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11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1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14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14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3" name="Google Shape;853;p114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4" name="Google Shape;854;p11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1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1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7" name="Google Shape;857;p114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14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9" name="Google Shape;859;p114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15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15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3" name="Google Shape;863;p115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1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1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1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67" name="Google Shape;867;p115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1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116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871" name="Google Shape;871;p11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1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11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4" name="Google Shape;874;p116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17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17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4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878" name="Google Shape;878;p11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1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11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81" name="Google Shape;881;p117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5" name="Google Shape;115;p16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411"/>
              </a:schemeClr>
            </a:solidFill>
            <a:ln>
              <a:noFill/>
            </a:ln>
          </p:spPr>
        </p:sp>
        <p:cxnSp>
          <p:nvCxnSpPr>
            <p:cNvPr id="116" name="Google Shape;116;p16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6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8" name="Google Shape;118;p16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4"/>
              </a:schemeClr>
            </a:solidFill>
            <a:ln>
              <a:noFill/>
            </a:ln>
          </p:spPr>
        </p:sp>
        <p:sp>
          <p:nvSpPr>
            <p:cNvPr id="119" name="Google Shape;119;p16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20" name="Google Shape;120;p1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411"/>
              </a:srgbClr>
            </a:solidFill>
            <a:ln>
              <a:noFill/>
            </a:ln>
          </p:spPr>
        </p:sp>
        <p:sp>
          <p:nvSpPr>
            <p:cNvPr id="122" name="Google Shape;122;p16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411"/>
              </a:schemeClr>
            </a:solidFill>
            <a:ln>
              <a:noFill/>
            </a:ln>
          </p:spPr>
        </p:sp>
        <p:sp>
          <p:nvSpPr>
            <p:cNvPr id="123" name="Google Shape;123;p16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24" name="Google Shape;124;p1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16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2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3" descr="C1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3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5" descr="C1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36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9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280" name="Google Shape;280;p39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1" name="Google Shape;281;p3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3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0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40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8" name="Google Shape;288;p4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1" descr="C1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1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1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1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2" descr="C1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2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2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2" name="Google Shape;302;p42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3" name="Google Shape;303;p42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2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2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6" name="Google Shape;306;p42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3" descr="C1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3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2" name="Google Shape;312;p43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3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3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4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0" name="Google Shape;320;p44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1" name="Google Shape;321;p44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3" name="Google Shape;323;p4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4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5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9" name="Google Shape;329;p45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330" name="Google Shape;330;p45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1" name="Google Shape;331;p45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2" name="Google Shape;332;p45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333" name="Google Shape;333;p45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4" name="Google Shape;334;p45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5" name="Google Shape;335;p45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336" name="Google Shape;336;p45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7" name="Google Shape;337;p45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5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4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6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4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7" descr="C1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7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47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47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47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4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0" descr="C2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0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50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8" name="Google Shape;368;p50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0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0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2" descr="C2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2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52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52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52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2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3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3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53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5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5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4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4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4" name="Google Shape;394;p54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54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6" name="Google Shape;396;p54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5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5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54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5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55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5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5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6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6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56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9" name="Google Shape;409;p5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5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5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7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7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57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6" name="Google Shape;416;p5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8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58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p58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3" name="Google Shape;423;p5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5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5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9" descr="C2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9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59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0" name="Google Shape;430;p59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59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59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60" descr="C2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0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60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7" name="Google Shape;437;p60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8" name="Google Shape;438;p60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0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60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1" name="Google Shape;441;p60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60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1" descr="C2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1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61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7" name="Google Shape;447;p61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61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61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2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2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3" name="Google Shape;453;p62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4" name="Google Shape;454;p62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5" name="Google Shape;455;p62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6" name="Google Shape;456;p62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7" name="Google Shape;457;p62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8" name="Google Shape;458;p6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6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6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3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63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4" name="Google Shape;464;p63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465" name="Google Shape;465;p63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66" name="Google Shape;466;p63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63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468" name="Google Shape;468;p63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69" name="Google Shape;469;p63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0" name="Google Shape;470;p63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471" name="Google Shape;471;p63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2" name="Google Shape;472;p6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6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6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4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64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6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6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4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5" descr="C2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5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65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" name="Google Shape;485;p65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65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6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9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69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69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10" name="Google Shape;510;p69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69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69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0"/>
          <p:cNvSpPr/>
          <p:nvPr/>
        </p:nvSpPr>
        <p:spPr>
          <a:xfrm>
            <a:off x="0" y="-3175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70"/>
          <p:cNvSpPr txBox="1"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70"/>
          <p:cNvSpPr txBox="1"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70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70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70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1"/>
          <p:cNvSpPr/>
          <p:nvPr/>
        </p:nvSpPr>
        <p:spPr>
          <a:xfrm>
            <a:off x="0" y="1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71"/>
          <p:cNvSpPr txBox="1"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sz="48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71"/>
          <p:cNvSpPr txBox="1"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4" name="Google Shape;524;p71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71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71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2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5185873" cy="36387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31" name="Google Shape;531;p72"/>
          <p:cNvSpPr txBox="1">
            <a:spLocks noGrp="1"/>
          </p:cNvSpPr>
          <p:nvPr>
            <p:ph type="body" idx="2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32" name="Google Shape;532;p72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72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72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3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7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73"/>
          <p:cNvSpPr txBox="1"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9" name="Google Shape;539;p73"/>
          <p:cNvSpPr txBox="1">
            <a:spLocks noGrp="1"/>
          </p:cNvSpPr>
          <p:nvPr>
            <p:ph type="body" idx="2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40" name="Google Shape;540;p73"/>
          <p:cNvSpPr txBox="1">
            <a:spLocks noGrp="1"/>
          </p:cNvSpPr>
          <p:nvPr>
            <p:ph type="body" idx="3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1" name="Google Shape;541;p73"/>
          <p:cNvSpPr txBox="1">
            <a:spLocks noGrp="1"/>
          </p:cNvSpPr>
          <p:nvPr>
            <p:ph type="body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42" name="Google Shape;542;p73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73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73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4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7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74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74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74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5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75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75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6"/>
          <p:cNvSpPr/>
          <p:nvPr/>
        </p:nvSpPr>
        <p:spPr>
          <a:xfrm>
            <a:off x="1073151" y="446087"/>
            <a:ext cx="3547533" cy="1814651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76"/>
          <p:cNvSpPr txBox="1"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Century Gothic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76"/>
          <p:cNvSpPr txBox="1">
            <a:spLocks noGrp="1"/>
          </p:cNvSpPr>
          <p:nvPr>
            <p:ph type="body" idx="1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59" name="Google Shape;559;p76"/>
          <p:cNvSpPr txBox="1">
            <a:spLocks noGrp="1"/>
          </p:cNvSpPr>
          <p:nvPr>
            <p:ph type="body" idx="2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0" name="Google Shape;560;p76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76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76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7"/>
          <p:cNvSpPr txBox="1"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77"/>
          <p:cNvSpPr>
            <a:spLocks noGrp="1"/>
          </p:cNvSpPr>
          <p:nvPr>
            <p:ph type="pic" idx="2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566" name="Google Shape;566;p77"/>
          <p:cNvSpPr txBox="1">
            <a:spLocks noGrp="1"/>
          </p:cNvSpPr>
          <p:nvPr>
            <p:ph type="body" idx="1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7" name="Google Shape;567;p77"/>
          <p:cNvSpPr txBox="1">
            <a:spLocks noGrp="1"/>
          </p:cNvSpPr>
          <p:nvPr>
            <p:ph type="dt" idx="10"/>
          </p:nvPr>
        </p:nvSpPr>
        <p:spPr>
          <a:xfrm>
            <a:off x="3885810" y="6041362"/>
            <a:ext cx="976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7"/>
          <p:cNvSpPr txBox="1">
            <a:spLocks noGrp="1"/>
          </p:cNvSpPr>
          <p:nvPr>
            <p:ph type="ftr" idx="11"/>
          </p:nvPr>
        </p:nvSpPr>
        <p:spPr>
          <a:xfrm>
            <a:off x="590396" y="6041362"/>
            <a:ext cx="32954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7"/>
          <p:cNvSpPr txBox="1">
            <a:spLocks noGrp="1"/>
          </p:cNvSpPr>
          <p:nvPr>
            <p:ph type="sldNum" idx="12"/>
          </p:nvPr>
        </p:nvSpPr>
        <p:spPr>
          <a:xfrm>
            <a:off x="4862689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8"/>
          <p:cNvSpPr txBox="1"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7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 w="952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573" name="Google Shape;573;p78"/>
          <p:cNvSpPr txBox="1">
            <a:spLocks noGrp="1"/>
          </p:cNvSpPr>
          <p:nvPr>
            <p:ph type="body" idx="1"/>
          </p:nvPr>
        </p:nvSpPr>
        <p:spPr>
          <a:xfrm>
            <a:off x="810000" y="5367338"/>
            <a:ext cx="10561418" cy="4937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4" name="Google Shape;574;p78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78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78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9"/>
          <p:cNvSpPr/>
          <p:nvPr/>
        </p:nvSpPr>
        <p:spPr>
          <a:xfrm>
            <a:off x="631697" y="1081456"/>
            <a:ext cx="6332416" cy="3239188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79"/>
          <p:cNvSpPr txBox="1"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200"/>
              <a:buFont typeface="Century Gothic"/>
              <a:buNone/>
              <a:defRPr sz="42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79"/>
          <p:cNvSpPr txBox="1"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79"/>
          <p:cNvSpPr txBox="1">
            <a:spLocks noGrp="1"/>
          </p:cNvSpPr>
          <p:nvPr>
            <p:ph type="body" idx="2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82" name="Google Shape;582;p79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79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79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0"/>
          <p:cNvSpPr/>
          <p:nvPr/>
        </p:nvSpPr>
        <p:spPr>
          <a:xfrm>
            <a:off x="1140884" y="2286585"/>
            <a:ext cx="4895115" cy="2503972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80"/>
          <p:cNvSpPr txBox="1"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80"/>
          <p:cNvSpPr txBox="1">
            <a:spLocks noGrp="1"/>
          </p:cNvSpPr>
          <p:nvPr>
            <p:ph type="body" idx="1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89" name="Google Shape;589;p80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80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80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1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8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81"/>
          <p:cNvSpPr txBox="1">
            <a:spLocks noGrp="1"/>
          </p:cNvSpPr>
          <p:nvPr>
            <p:ph type="body" idx="1"/>
          </p:nvPr>
        </p:nvSpPr>
        <p:spPr>
          <a:xfrm rot="5400000">
            <a:off x="4254444" y="-1260043"/>
            <a:ext cx="3674397" cy="1056328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96" name="Google Shape;596;p81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81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81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2"/>
          <p:cNvSpPr/>
          <p:nvPr/>
        </p:nvSpPr>
        <p:spPr>
          <a:xfrm>
            <a:off x="7669651" y="446089"/>
            <a:ext cx="4522349" cy="5414962"/>
          </a:xfrm>
          <a:custGeom>
            <a:avLst/>
            <a:gdLst/>
            <a:ahLst/>
            <a:cxnLst/>
            <a:rect l="l" t="t" r="r" b="b"/>
            <a:pathLst>
              <a:path w="2879" h="4320" extrusionOk="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82"/>
          <p:cNvSpPr txBox="1">
            <a:spLocks noGrp="1"/>
          </p:cNvSpPr>
          <p:nvPr>
            <p:ph type="title"/>
          </p:nvPr>
        </p:nvSpPr>
        <p:spPr>
          <a:xfrm rot="5400000">
            <a:off x="6863536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82"/>
          <p:cNvSpPr txBox="1">
            <a:spLocks noGrp="1"/>
          </p:cNvSpPr>
          <p:nvPr>
            <p:ph type="body" idx="1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603" name="Google Shape;603;p82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82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82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8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6" name="Google Shape;626;p8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8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8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8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8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6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8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FD6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90C7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90C7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9pPr>
          </a:lstStyle>
          <a:p>
            <a:endParaRPr/>
          </a:p>
        </p:txBody>
      </p:sp>
      <p:sp>
        <p:nvSpPr>
          <p:cNvPr id="636" name="Google Shape;636;p8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8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8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8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59" name="Google Shape;659;p88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0" name="Google Shape;660;p8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8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8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89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66" name="Google Shape;666;p89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7" name="Google Shape;667;p89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68" name="Google Shape;668;p89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9" name="Google Shape;669;p8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8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8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9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9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2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92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Google Shape;687;p92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88" name="Google Shape;688;p9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9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9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93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6FC2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90C7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90C7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9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9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9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94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9FD6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00" name="Google Shape;700;p94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6FC2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90C7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90C7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9pPr>
          </a:lstStyle>
          <a:p>
            <a:endParaRPr/>
          </a:p>
        </p:txBody>
      </p:sp>
      <p:sp>
        <p:nvSpPr>
          <p:cNvPr id="701" name="Google Shape;701;p9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9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9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4" name="Google Shape;704;p9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3FA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9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3FA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3FA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5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9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6FC2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90C7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90C7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9pPr>
          </a:lstStyle>
          <a:p>
            <a:endParaRPr/>
          </a:p>
        </p:txBody>
      </p:sp>
      <p:sp>
        <p:nvSpPr>
          <p:cNvPr id="709" name="Google Shape;709;p9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9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9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6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96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6FC2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5" name="Google Shape;715;p9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9FD6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90C7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90C7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9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9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9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9" name="Google Shape;719;p9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3FA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9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3FA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97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97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24" name="Google Shape;724;p97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9FD6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90C7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90C7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C7FF"/>
                </a:solidFill>
              </a:defRPr>
            </a:lvl9pPr>
          </a:lstStyle>
          <a:p>
            <a:endParaRPr/>
          </a:p>
        </p:txBody>
      </p:sp>
      <p:sp>
        <p:nvSpPr>
          <p:cNvPr id="725" name="Google Shape;725;p9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9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9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98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31" name="Google Shape;731;p9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9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9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9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99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37" name="Google Shape;737;p9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9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9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101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3" name="Google Shape;753;p10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01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55" name="Google Shape;755;p10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0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0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102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760" name="Google Shape;760;p102" descr="HD-PanelTitle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1" name="Google Shape;761;p102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2" name="Google Shape;762;p10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3" name="Google Shape;763;p10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4" name="Google Shape;764;p102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102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6" name="Google Shape;766;p102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02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02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69" name="Google Shape;769;p102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03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03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10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0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0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6" name="Google Shape;776;p103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8" name="Google Shape;778;p104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9" name="Google Shape;779;p10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04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04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82" name="Google Shape;782;p10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0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0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0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05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788" name="Google Shape;788;p105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105"/>
          <p:cNvSpPr txBox="1">
            <a:spLocks noGrp="1"/>
          </p:cNvSpPr>
          <p:nvPr>
            <p:ph type="body" idx="3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790" name="Google Shape;790;p105"/>
          <p:cNvSpPr txBox="1">
            <a:spLocks noGrp="1"/>
          </p:cNvSpPr>
          <p:nvPr>
            <p:ph type="body" idx="4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10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0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0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94" name="Google Shape;794;p10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0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0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0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0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00" name="Google Shape;800;p106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0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0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0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8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08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808" name="Google Shape;808;p108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09" name="Google Shape;809;p10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0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0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2" name="Google Shape;812;p108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09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09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6" name="Google Shape;816;p109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17" name="Google Shape;817;p10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0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0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6" name="Google Shape;86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87;p1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8" name="Google Shape;88;p1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4"/>
              </a:schemeClr>
            </a:solidFill>
            <a:ln>
              <a:noFill/>
            </a:ln>
          </p:spPr>
        </p:sp>
        <p:sp>
          <p:nvSpPr>
            <p:cNvPr id="89" name="Google Shape;89;p13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90" name="Google Shape;90;p1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411"/>
              </a:srgbClr>
            </a:solidFill>
            <a:ln>
              <a:noFill/>
            </a:ln>
          </p:spPr>
        </p:sp>
        <p:sp>
          <p:nvSpPr>
            <p:cNvPr id="92" name="Google Shape;92;p13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411"/>
              </a:schemeClr>
            </a:solidFill>
            <a:ln>
              <a:noFill/>
            </a:ln>
          </p:spPr>
        </p:sp>
        <p:sp>
          <p:nvSpPr>
            <p:cNvPr id="93" name="Google Shape;93;p13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94" name="Google Shape;94;p1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 descr="C1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30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8" descr="C2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8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6" name="Google Shape;356;p48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7" name="Google Shape;357;p4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0" name="Google Shape;490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1" name="Google Shape;491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2" name="Google Shape;492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3" name="Google Shape;493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2" name="Google Shape;502;p68"/>
          <p:cNvSpPr txBox="1"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03" name="Google Shape;503;p68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04" name="Google Shape;504;p68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05" name="Google Shape;505;p68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8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08" name="Google Shape;608;p8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9" name="Google Shape;609;p8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0" name="Google Shape;610;p8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611" name="Google Shape;611;p83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612" name="Google Shape;612;p8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3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5A11">
                <a:alpha val="69411"/>
              </a:srgbClr>
            </a:solidFill>
            <a:ln>
              <a:noFill/>
            </a:ln>
          </p:spPr>
        </p:sp>
        <p:sp>
          <p:nvSpPr>
            <p:cNvPr id="614" name="Google Shape;614;p83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3FAFFF">
                <a:alpha val="69411"/>
              </a:srgbClr>
            </a:solidFill>
            <a:ln>
              <a:noFill/>
            </a:ln>
          </p:spPr>
        </p:sp>
        <p:sp>
          <p:nvSpPr>
            <p:cNvPr id="615" name="Google Shape;615;p83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616" name="Google Shape;616;p8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8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9" name="Google Shape;619;p8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6FC2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20" name="Google Shape;620;p8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90C7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21" name="Google Shape;621;p8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90C7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22" name="Google Shape;622;p8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8" r:id="rId4"/>
    <p:sldLayoutId id="2147483729" r:id="rId5"/>
    <p:sldLayoutId id="2147483730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100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42" name="Google Shape;742;p100" descr="HD-PanelContent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Google Shape;743;p100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4" name="Google Shape;744;p100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100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6" name="Google Shape;746;p100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7" name="Google Shape;747;p100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48" name="Google Shape;748;p10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49" name="Google Shape;749;p10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50" name="Google Shape;750;p10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goo.gl/uf2oKb" TargetMode="External"/><Relationship Id="rId7" Type="http://schemas.openxmlformats.org/officeDocument/2006/relationships/hyperlink" Target="https://goo.gl/6t0Vw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Relationship Id="rId4" Type="http://schemas.openxmlformats.org/officeDocument/2006/relationships/hyperlink" Target="mailto:dbrulles@gmail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0000"/>
          </a:blip>
          <a:stretch>
            <a:fillRect/>
          </a:stretch>
        </a:blip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18"/>
          <p:cNvSpPr txBox="1">
            <a:spLocks noGrp="1"/>
          </p:cNvSpPr>
          <p:nvPr>
            <p:ph type="subTitle" idx="4294967295"/>
          </p:nvPr>
        </p:nvSpPr>
        <p:spPr>
          <a:xfrm>
            <a:off x="2276222" y="5093181"/>
            <a:ext cx="7305040" cy="159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762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b="0" i="0" u="none" strike="noStrike" cap="none" dirty="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6FE6"/>
              </a:buClr>
              <a:buSzPts val="2400"/>
              <a:buFont typeface="Arial"/>
              <a:buNone/>
            </a:pPr>
            <a:r>
              <a:rPr lang="en-US" sz="2300" b="1" dirty="0">
                <a:solidFill>
                  <a:srgbClr val="C00000"/>
                </a:solidFill>
              </a:rPr>
              <a:t>UConn,</a:t>
            </a:r>
            <a:r>
              <a:rPr lang="en-US" sz="23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May 2024</a:t>
            </a:r>
            <a:endParaRPr sz="23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6FE6"/>
              </a:buClr>
              <a:buSzPts val="2000"/>
              <a:buFont typeface="Arial"/>
              <a:buNone/>
            </a:pPr>
            <a:r>
              <a:rPr lang="en-US" sz="23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Dina Brulles, PhD</a:t>
            </a:r>
            <a:endParaRPr sz="23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540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118"/>
          <p:cNvSpPr txBox="1"/>
          <p:nvPr/>
        </p:nvSpPr>
        <p:spPr>
          <a:xfrm>
            <a:off x="2949600" y="2508647"/>
            <a:ext cx="629280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DE24"/>
              </a:buClr>
              <a:buSzPts val="3300"/>
              <a:buFont typeface="Calibri"/>
              <a:buNone/>
            </a:pPr>
            <a:r>
              <a:rPr lang="en-US" sz="33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Building and Supporting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DE24"/>
              </a:buClr>
              <a:buSzPts val="3300"/>
              <a:buFont typeface="Calibri"/>
              <a:buNone/>
            </a:pPr>
            <a:r>
              <a:rPr lang="en-US" sz="33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Inclusive Gifted Programs</a:t>
            </a:r>
            <a:endParaRPr sz="33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127" descr="Woman face silhouette in backlight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0008" y="3507020"/>
            <a:ext cx="2478808" cy="260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27" descr="Man is praying silhouette in contrast backlight vec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036158" y="3647089"/>
            <a:ext cx="3517397" cy="3150113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127"/>
          <p:cNvSpPr txBox="1"/>
          <p:nvPr/>
        </p:nvSpPr>
        <p:spPr>
          <a:xfrm>
            <a:off x="97594" y="1813173"/>
            <a:ext cx="2821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Diversity asks: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27"/>
          <p:cNvSpPr txBox="1"/>
          <p:nvPr/>
        </p:nvSpPr>
        <p:spPr>
          <a:xfrm>
            <a:off x="97595" y="2397948"/>
            <a:ext cx="508046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6BC99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it not exclusionary to provide funding for safe spaces and then separate students?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27"/>
          <p:cNvSpPr txBox="1"/>
          <p:nvPr/>
        </p:nvSpPr>
        <p:spPr>
          <a:xfrm>
            <a:off x="6152958" y="526624"/>
            <a:ext cx="33906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Equity responds: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27"/>
          <p:cNvSpPr txBox="1"/>
          <p:nvPr/>
        </p:nvSpPr>
        <p:spPr>
          <a:xfrm>
            <a:off x="6152958" y="1116996"/>
            <a:ext cx="529830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893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are people experiencing that isolates them and makes them feel separated from others who are intellectual peers?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2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128"/>
          <p:cNvSpPr txBox="1">
            <a:spLocks noGrp="1"/>
          </p:cNvSpPr>
          <p:nvPr>
            <p:ph type="ctrTitle"/>
          </p:nvPr>
        </p:nvSpPr>
        <p:spPr>
          <a:xfrm>
            <a:off x="1342202" y="648586"/>
            <a:ext cx="4537603" cy="148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/>
              <a:t>AS LEADERS AND ADVOCATES:</a:t>
            </a:r>
            <a:endParaRPr/>
          </a:p>
        </p:txBody>
      </p:sp>
      <p:sp>
        <p:nvSpPr>
          <p:cNvPr id="992" name="Google Shape;992;p128"/>
          <p:cNvSpPr txBox="1">
            <a:spLocks noGrp="1"/>
          </p:cNvSpPr>
          <p:nvPr>
            <p:ph type="subTitle" idx="1"/>
          </p:nvPr>
        </p:nvSpPr>
        <p:spPr>
          <a:xfrm>
            <a:off x="311973" y="2786381"/>
            <a:ext cx="5962785" cy="349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i="1"/>
              <a:t>Consider: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/>
              <a:t>How can you contribute to the process?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/>
              <a:t>Who can you impact at the school or district level?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/>
              <a:t>How can you advocate for change in the schools?</a:t>
            </a:r>
            <a:endParaRPr/>
          </a:p>
        </p:txBody>
      </p:sp>
      <p:pic>
        <p:nvPicPr>
          <p:cNvPr id="993" name="Google Shape;993;p128" descr="A person giving a present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6605" r="2535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2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129"/>
          <p:cNvSpPr txBox="1"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AT THE SCHOOL/DISTRICT LEVEL </a:t>
            </a:r>
            <a:endParaRPr/>
          </a:p>
        </p:txBody>
      </p:sp>
      <p:pic>
        <p:nvPicPr>
          <p:cNvPr id="1001" name="Google Shape;1001;p129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5935" r="1717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 extrusionOk="0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02" name="Google Shape;1002;p129"/>
          <p:cNvSpPr txBox="1">
            <a:spLocks noGrp="1"/>
          </p:cNvSpPr>
          <p:nvPr>
            <p:ph type="body" idx="1"/>
          </p:nvPr>
        </p:nvSpPr>
        <p:spPr>
          <a:xfrm>
            <a:off x="6513788" y="2333297"/>
            <a:ext cx="4840010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Focus on: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Developing inclusivity through equitable ID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Integrating gifted students’ needs into all aspects of school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Building, supporting &amp; maintaining inclusive practices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C83AE"/>
            </a:gs>
            <a:gs pos="70000">
              <a:schemeClr val="dk1"/>
            </a:gs>
            <a:gs pos="100000">
              <a:schemeClr val="dk1"/>
            </a:gs>
          </a:gsLst>
          <a:lin ang="16200000" scaled="0"/>
        </a:gra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p130" descr="A picture containing blu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34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130"/>
          <p:cNvSpPr txBox="1">
            <a:spLocks noGrp="1"/>
          </p:cNvSpPr>
          <p:nvPr>
            <p:ph type="body" idx="1"/>
          </p:nvPr>
        </p:nvSpPr>
        <p:spPr>
          <a:xfrm>
            <a:off x="265813" y="2775099"/>
            <a:ext cx="11926187" cy="407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</a:pPr>
            <a:endParaRPr sz="4800">
              <a:solidFill>
                <a:srgbClr val="BBD6EE"/>
              </a:solidFill>
            </a:endParaRPr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FFFF00"/>
                </a:solidFill>
              </a:rPr>
              <a:t>Embed G/T services into existing school structures</a:t>
            </a:r>
            <a:endParaRPr/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FFFF00"/>
                </a:solidFill>
              </a:rPr>
              <a:t>Encourage district level collaboration to strengthen services </a:t>
            </a:r>
            <a:endParaRPr/>
          </a:p>
          <a:p>
            <a:pPr marL="571500" lvl="0" indent="-571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FFFF00"/>
                </a:solidFill>
              </a:rPr>
              <a:t>Share strategies for building sustainable gifted services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  <p:sp>
        <p:nvSpPr>
          <p:cNvPr id="1010" name="Google Shape;1010;p130"/>
          <p:cNvSpPr txBox="1"/>
          <p:nvPr/>
        </p:nvSpPr>
        <p:spPr>
          <a:xfrm>
            <a:off x="4426685" y="-107953"/>
            <a:ext cx="333862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0" i="0" u="none" strike="noStrike" cap="none">
                <a:solidFill>
                  <a:srgbClr val="4F2FD5"/>
                </a:solidFill>
                <a:latin typeface="Calibri"/>
                <a:ea typeface="Calibri"/>
                <a:cs typeface="Calibri"/>
                <a:sym typeface="Calibri"/>
              </a:rPr>
              <a:t>TOP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31"/>
          <p:cNvSpPr txBox="1">
            <a:spLocks noGrp="1"/>
          </p:cNvSpPr>
          <p:nvPr>
            <p:ph type="title"/>
          </p:nvPr>
        </p:nvSpPr>
        <p:spPr>
          <a:xfrm>
            <a:off x="363994" y="134589"/>
            <a:ext cx="5532948" cy="143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/>
              <a:t>Do </a:t>
            </a:r>
            <a:r>
              <a:rPr lang="en-US" sz="4000" i="1"/>
              <a:t>all</a:t>
            </a:r>
            <a:r>
              <a:rPr lang="en-US" sz="4000"/>
              <a:t> our students believe that...</a:t>
            </a:r>
            <a:endParaRPr/>
          </a:p>
        </p:txBody>
      </p:sp>
      <p:sp>
        <p:nvSpPr>
          <p:cNvPr id="1017" name="Google Shape;1017;p131"/>
          <p:cNvSpPr txBox="1">
            <a:spLocks noGrp="1"/>
          </p:cNvSpPr>
          <p:nvPr>
            <p:ph type="body" idx="1"/>
          </p:nvPr>
        </p:nvSpPr>
        <p:spPr>
          <a:xfrm>
            <a:off x="140677" y="1477109"/>
            <a:ext cx="5841365" cy="265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/>
              <a:t>Schools have their best interests at heart?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/>
              <a:t>Getting a good education will benefit everyone in the same way?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/>
              <a:t>They can each pursue educational goals with the same outcomes in mind?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/>
          </a:p>
        </p:txBody>
      </p:sp>
      <p:sp>
        <p:nvSpPr>
          <p:cNvPr id="1018" name="Google Shape;1018;p131"/>
          <p:cNvSpPr/>
          <p:nvPr/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9" name="Google Shape;1019;p131" descr="A picture containing tree, outdoor, person, you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2999" r="10254" b="4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20" name="Google Shape;1020;p131"/>
          <p:cNvSpPr/>
          <p:nvPr/>
        </p:nvSpPr>
        <p:spPr>
          <a:xfrm>
            <a:off x="8114932" y="1"/>
            <a:ext cx="4077068" cy="3445261"/>
          </a:xfrm>
          <a:custGeom>
            <a:avLst/>
            <a:gdLst/>
            <a:ahLst/>
            <a:cxnLst/>
            <a:rect l="l" t="t" r="r" b="b"/>
            <a:pathLst>
              <a:path w="4077068" h="3445261" extrusionOk="0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131"/>
          <p:cNvSpPr/>
          <p:nvPr/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2" name="Google Shape;1022;p131" descr="A child smiling for the camera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 extrusionOk="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23" name="Google Shape;1023;p131" descr="A person smiling for the camera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t="20137" r="1" b="23888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 extrusionOk="0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24" name="Google Shape;1024;p131"/>
          <p:cNvSpPr/>
          <p:nvPr/>
        </p:nvSpPr>
        <p:spPr>
          <a:xfrm>
            <a:off x="1700930" y="4604085"/>
            <a:ext cx="4281112" cy="2253913"/>
          </a:xfrm>
          <a:custGeom>
            <a:avLst/>
            <a:gdLst/>
            <a:ahLst/>
            <a:cxnLst/>
            <a:rect l="l" t="t" r="r" b="b"/>
            <a:pathLst>
              <a:path w="4281112" h="2253913" extrusionOk="0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31"/>
          <p:cNvSpPr/>
          <p:nvPr/>
        </p:nvSpPr>
        <p:spPr>
          <a:xfrm>
            <a:off x="0" y="4250935"/>
            <a:ext cx="1732108" cy="2175118"/>
          </a:xfrm>
          <a:custGeom>
            <a:avLst/>
            <a:gdLst/>
            <a:ahLst/>
            <a:cxnLst/>
            <a:rect l="l" t="t" r="r" b="b"/>
            <a:pathLst>
              <a:path w="1732108" h="2175118" extrusionOk="0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Google Shape;1026;p131" descr="A picture containing person, hairpiece, hair, clos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21178" r="1" b="195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 extrusionOk="0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27" name="Google Shape;1027;p131" descr="A child on a swing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 t="19198" r="5" b="1599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 extrusionOk="0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28" name="Google Shape;1028;p131"/>
          <p:cNvSpPr/>
          <p:nvPr/>
        </p:nvSpPr>
        <p:spPr>
          <a:xfrm>
            <a:off x="8848370" y="3966828"/>
            <a:ext cx="3339958" cy="2891173"/>
          </a:xfrm>
          <a:custGeom>
            <a:avLst/>
            <a:gdLst/>
            <a:ahLst/>
            <a:cxnLst/>
            <a:rect l="l" t="t" r="r" b="b"/>
            <a:pathLst>
              <a:path w="3339958" h="2891173" extrusionOk="0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9" name="Google Shape;1029;p131"/>
          <p:cNvPicPr preferRelativeResize="0"/>
          <p:nvPr/>
        </p:nvPicPr>
        <p:blipFill rotWithShape="1">
          <a:blip r:embed="rId8">
            <a:alphaModFix/>
          </a:blip>
          <a:srcRect t="18320" r="-1" b="20569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 extrusionOk="0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32"/>
          <p:cNvSpPr txBox="1">
            <a:spLocks noGrp="1"/>
          </p:cNvSpPr>
          <p:nvPr>
            <p:ph type="body" idx="1"/>
          </p:nvPr>
        </p:nvSpPr>
        <p:spPr>
          <a:xfrm>
            <a:off x="512774" y="620110"/>
            <a:ext cx="9461544" cy="669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002060"/>
                </a:solidFill>
              </a:rPr>
              <a:t>Be Welcoming and Empowering</a:t>
            </a:r>
            <a:endParaRPr/>
          </a:p>
          <a:p>
            <a:pPr marL="457200" lvl="0" indent="-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rgbClr val="0070C0"/>
                </a:solidFill>
              </a:rPr>
              <a:t>Create spaces where students </a:t>
            </a:r>
            <a:r>
              <a:rPr lang="en-US" sz="2800" b="1" i="1">
                <a:solidFill>
                  <a:srgbClr val="0070C0"/>
                </a:solidFill>
              </a:rPr>
              <a:t>feel welcome and empowered </a:t>
            </a:r>
            <a:r>
              <a:rPr lang="en-US" sz="2800">
                <a:solidFill>
                  <a:srgbClr val="0070C0"/>
                </a:solidFill>
              </a:rPr>
              <a:t>to contribute to a community.  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Arial"/>
              <a:buNone/>
            </a:pPr>
            <a:endParaRPr sz="1000">
              <a:solidFill>
                <a:srgbClr val="0070C0"/>
              </a:solidFill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rgbClr val="0070C0"/>
                </a:solidFill>
              </a:rPr>
              <a:t>Recognize that some </a:t>
            </a:r>
            <a:r>
              <a:rPr lang="en-US" sz="2800" b="1" i="1">
                <a:solidFill>
                  <a:srgbClr val="0070C0"/>
                </a:solidFill>
              </a:rPr>
              <a:t>feel like outsiders</a:t>
            </a:r>
            <a:r>
              <a:rPr lang="en-US" sz="2800" b="1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in gifted programs and many struggle to develop a sense of belonging.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133" descr="A picture containing text, person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844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133"/>
          <p:cNvSpPr/>
          <p:nvPr/>
        </p:nvSpPr>
        <p:spPr>
          <a:xfrm flipH="1">
            <a:off x="0" y="998175"/>
            <a:ext cx="6017172" cy="5859825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50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133"/>
          <p:cNvSpPr txBox="1"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E7D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253E7D"/>
                </a:solidFill>
              </a:rPr>
              <a:t>Considering Identity</a:t>
            </a:r>
            <a:endParaRPr/>
          </a:p>
        </p:txBody>
      </p:sp>
      <p:cxnSp>
        <p:nvCxnSpPr>
          <p:cNvPr id="1044" name="Google Shape;1044;p133"/>
          <p:cNvCxnSpPr/>
          <p:nvPr/>
        </p:nvCxnSpPr>
        <p:spPr>
          <a:xfrm>
            <a:off x="2287051" y="3337139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045" name="Google Shape;1045;p133"/>
          <p:cNvSpPr txBox="1">
            <a:spLocks noGrp="1"/>
          </p:cNvSpPr>
          <p:nvPr>
            <p:ph type="body" idx="1"/>
          </p:nvPr>
        </p:nvSpPr>
        <p:spPr>
          <a:xfrm>
            <a:off x="361402" y="4302731"/>
            <a:ext cx="5294368" cy="261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✧"/>
            </a:pPr>
            <a:r>
              <a:rPr lang="en-US" sz="2800"/>
              <a:t>  </a:t>
            </a:r>
            <a:r>
              <a:rPr lang="en-US" sz="2800">
                <a:solidFill>
                  <a:srgbClr val="253E7D"/>
                </a:solidFill>
              </a:rPr>
              <a:t>Who am I? </a:t>
            </a:r>
            <a:endParaRPr/>
          </a:p>
          <a:p>
            <a:pPr marL="68580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53E7D"/>
              </a:buClr>
              <a:buSzPts val="2800"/>
              <a:buFont typeface="Noto Sans Symbols"/>
              <a:buChar char="✧"/>
            </a:pPr>
            <a:r>
              <a:rPr lang="en-US" sz="2800">
                <a:solidFill>
                  <a:srgbClr val="253E7D"/>
                </a:solidFill>
              </a:rPr>
              <a:t>  To what groups do I belong?</a:t>
            </a:r>
            <a:endParaRPr/>
          </a:p>
          <a:p>
            <a:pPr marL="68580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53E7D"/>
              </a:buClr>
              <a:buSzPts val="2800"/>
              <a:buFont typeface="Noto Sans Symbols"/>
              <a:buChar char="✧"/>
            </a:pPr>
            <a:r>
              <a:rPr lang="en-US" sz="2800">
                <a:solidFill>
                  <a:srgbClr val="253E7D"/>
                </a:solidFill>
              </a:rPr>
              <a:t>  How do others see me?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34"/>
          <p:cNvSpPr txBox="1">
            <a:spLocks noGrp="1"/>
          </p:cNvSpPr>
          <p:nvPr>
            <p:ph type="title"/>
          </p:nvPr>
        </p:nvSpPr>
        <p:spPr>
          <a:xfrm>
            <a:off x="1523999" y="-54115"/>
            <a:ext cx="9144001" cy="122800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lang="en-US" sz="2800" i="1">
                <a:latin typeface="Calibri"/>
                <a:ea typeface="Calibri"/>
                <a:cs typeface="Calibri"/>
                <a:sym typeface="Calibri"/>
              </a:rPr>
              <a:t>Meet Vanessa Minero Leon and Alejandra Galindo, </a:t>
            </a:r>
            <a:br>
              <a:rPr lang="en-US" sz="2800" i="1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i="1">
                <a:latin typeface="Calibri"/>
                <a:ea typeface="Calibri"/>
                <a:cs typeface="Calibri"/>
                <a:sym typeface="Calibri"/>
              </a:rPr>
              <a:t>gifted ELL students in PVSchools featured on NPR. </a:t>
            </a:r>
            <a:endParaRPr/>
          </a:p>
        </p:txBody>
      </p:sp>
      <p:sp>
        <p:nvSpPr>
          <p:cNvPr id="1052" name="Google Shape;1052;p134"/>
          <p:cNvSpPr txBox="1"/>
          <p:nvPr/>
        </p:nvSpPr>
        <p:spPr>
          <a:xfrm>
            <a:off x="595312" y="-611025"/>
            <a:ext cx="3732213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https://goo.gl/o3YsRr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3" name="Google Shape;1053;p134"/>
          <p:cNvGrpSpPr/>
          <p:nvPr/>
        </p:nvGrpSpPr>
        <p:grpSpPr>
          <a:xfrm>
            <a:off x="5899229" y="1597305"/>
            <a:ext cx="5844943" cy="4962957"/>
            <a:chOff x="6095999" y="1597305"/>
            <a:chExt cx="5844943" cy="4962957"/>
          </a:xfrm>
        </p:grpSpPr>
        <p:sp>
          <p:nvSpPr>
            <p:cNvPr id="1054" name="Google Shape;1054;p134"/>
            <p:cNvSpPr/>
            <p:nvPr/>
          </p:nvSpPr>
          <p:spPr>
            <a:xfrm>
              <a:off x="7303336" y="5914149"/>
              <a:ext cx="2236787" cy="646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sng" strike="noStrike" cap="none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3"/>
                </a:rPr>
                <a:t>https://goo.gl/uf2oKb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5" name="Google Shape;1055;p134" descr="Tex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t="16437"/>
            <a:stretch/>
          </p:blipFill>
          <p:spPr>
            <a:xfrm>
              <a:off x="6095999" y="1597305"/>
              <a:ext cx="5844943" cy="1407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6" name="Google Shape;1056;p1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21751" y="3251047"/>
              <a:ext cx="4015723" cy="26631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7" name="Google Shape;1057;p134" descr="static_qr_code_without_log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24981" y="3251047"/>
            <a:ext cx="1146175" cy="1146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8" name="Google Shape;1058;p134"/>
          <p:cNvGrpSpPr/>
          <p:nvPr/>
        </p:nvGrpSpPr>
        <p:grpSpPr>
          <a:xfrm>
            <a:off x="289310" y="1384276"/>
            <a:ext cx="4737653" cy="5349058"/>
            <a:chOff x="210481" y="1377078"/>
            <a:chExt cx="4737653" cy="5349058"/>
          </a:xfrm>
        </p:grpSpPr>
        <p:sp>
          <p:nvSpPr>
            <p:cNvPr id="1059" name="Google Shape;1059;p134"/>
            <p:cNvSpPr txBox="1"/>
            <p:nvPr/>
          </p:nvSpPr>
          <p:spPr>
            <a:xfrm>
              <a:off x="210481" y="6080023"/>
              <a:ext cx="2399595" cy="646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sng" strike="noStrike" cap="none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7"/>
                </a:rPr>
                <a:t>https://goo.gl/6t0VwT</a:t>
              </a:r>
              <a:br>
                <a:rPr lang="en-US" sz="1800" b="0" i="0" u="sng" strike="noStrike" cap="none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7"/>
                </a:rPr>
              </a:b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60" name="Google Shape;1060;p134" descr="Tex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72018" y="4363920"/>
              <a:ext cx="4676116" cy="169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1" name="Google Shape;1061;p134"/>
            <p:cNvPicPr preferRelativeResize="0"/>
            <p:nvPr/>
          </p:nvPicPr>
          <p:blipFill rotWithShape="1">
            <a:blip r:embed="rId9">
              <a:alphaModFix/>
            </a:blip>
            <a:srcRect r="7385" b="11359"/>
            <a:stretch/>
          </p:blipFill>
          <p:spPr>
            <a:xfrm>
              <a:off x="280697" y="1384276"/>
              <a:ext cx="4667437" cy="2979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2" name="Google Shape;1062;p134" descr="static_qr_code_without_logo.jp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829051" y="1377078"/>
              <a:ext cx="1109663" cy="1109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36" descr="Chicken-Egg.jpg"/>
          <p:cNvPicPr preferRelativeResize="0"/>
          <p:nvPr/>
        </p:nvPicPr>
        <p:blipFill rotWithShape="1">
          <a:blip r:embed="rId3">
            <a:alphaModFix/>
          </a:blip>
          <a:srcRect l="18837" r="3766" b="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 extrusionOk="0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pic>
      <p:sp>
        <p:nvSpPr>
          <p:cNvPr id="1075" name="Google Shape;1075;p136"/>
          <p:cNvSpPr txBox="1">
            <a:spLocks noGrp="1"/>
          </p:cNvSpPr>
          <p:nvPr>
            <p:ph type="body" idx="1"/>
          </p:nvPr>
        </p:nvSpPr>
        <p:spPr>
          <a:xfrm>
            <a:off x="698838" y="1036841"/>
            <a:ext cx="4381447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000">
                <a:solidFill>
                  <a:srgbClr val="DB9769"/>
                </a:solidFill>
                <a:latin typeface="Calibri"/>
                <a:ea typeface="Calibri"/>
                <a:cs typeface="Calibri"/>
                <a:sym typeface="Calibri"/>
              </a:rPr>
              <a:t>The Gifted Programming Dilemma: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4000">
              <a:solidFill>
                <a:srgbClr val="DB97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6" name="Google Shape;1076;p136"/>
          <p:cNvCxnSpPr/>
          <p:nvPr/>
        </p:nvCxnSpPr>
        <p:spPr>
          <a:xfrm>
            <a:off x="9371012" y="0"/>
            <a:ext cx="1219200" cy="6858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7" name="Google Shape;1077;p136"/>
          <p:cNvCxnSpPr/>
          <p:nvPr/>
        </p:nvCxnSpPr>
        <p:spPr>
          <a:xfrm flipH="1">
            <a:off x="7425267" y="3681413"/>
            <a:ext cx="4763558" cy="3176587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8" name="Google Shape;1078;p136"/>
          <p:cNvSpPr/>
          <p:nvPr/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 extrusionOk="0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79" name="Google Shape;1079;p136"/>
          <p:cNvSpPr/>
          <p:nvPr/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 extrusionOk="0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80" name="Google Shape;1080;p136"/>
          <p:cNvSpPr/>
          <p:nvPr/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137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36"/>
          <p:cNvSpPr/>
          <p:nvPr/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 extrusionOk="0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C55A11">
              <a:alpha val="46274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82" name="Google Shape;1082;p136"/>
          <p:cNvSpPr/>
          <p:nvPr/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 extrusionOk="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3FAFFF">
              <a:alpha val="6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83" name="Google Shape;1083;p136"/>
          <p:cNvSpPr/>
          <p:nvPr/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 extrusionOk="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4313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84" name="Google Shape;1084;p136"/>
          <p:cNvSpPr/>
          <p:nvPr/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36"/>
          <p:cNvSpPr txBox="1"/>
          <p:nvPr/>
        </p:nvSpPr>
        <p:spPr>
          <a:xfrm>
            <a:off x="365349" y="4007142"/>
            <a:ext cx="52795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9769"/>
              </a:buClr>
              <a:buSzPts val="4000"/>
              <a:buFont typeface="Calibri"/>
              <a:buNone/>
            </a:pPr>
            <a:r>
              <a:rPr lang="en-US" sz="4000" b="0" i="1" u="none" strike="noStrike" cap="none">
                <a:solidFill>
                  <a:srgbClr val="DB9769"/>
                </a:solidFill>
                <a:latin typeface="Calibri"/>
                <a:ea typeface="Calibri"/>
                <a:cs typeface="Calibri"/>
                <a:sym typeface="Calibri"/>
              </a:rPr>
              <a:t>The Chicken or the Egg?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37"/>
          <p:cNvSpPr/>
          <p:nvPr/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C564E">
              <a:alpha val="9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137"/>
          <p:cNvSpPr txBox="1">
            <a:spLocks noGrp="1"/>
          </p:cNvSpPr>
          <p:nvPr>
            <p:ph type="title"/>
          </p:nvPr>
        </p:nvSpPr>
        <p:spPr>
          <a:xfrm>
            <a:off x="737942" y="4957482"/>
            <a:ext cx="6258509" cy="162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Calibri"/>
              <a:buNone/>
            </a:pPr>
            <a:r>
              <a:rPr lang="en-US" sz="3700">
                <a:solidFill>
                  <a:srgbClr val="FFFFFF"/>
                </a:solidFill>
              </a:rPr>
              <a:t>Provide tips for creating equitable gifted services:</a:t>
            </a:r>
            <a:br>
              <a:rPr lang="en-US" sz="3700">
                <a:solidFill>
                  <a:srgbClr val="FFFFFF"/>
                </a:solidFill>
              </a:rPr>
            </a:br>
            <a:endParaRPr sz="3700">
              <a:solidFill>
                <a:srgbClr val="FFFFFF"/>
              </a:solidFill>
            </a:endParaRPr>
          </a:p>
        </p:txBody>
      </p:sp>
      <p:pic>
        <p:nvPicPr>
          <p:cNvPr id="1093" name="Google Shape;1093;p13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1183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37"/>
          <p:cNvSpPr/>
          <p:nvPr/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137"/>
          <p:cNvSpPr txBox="1">
            <a:spLocks noGrp="1"/>
          </p:cNvSpPr>
          <p:nvPr>
            <p:ph type="body" idx="1"/>
          </p:nvPr>
        </p:nvSpPr>
        <p:spPr>
          <a:xfrm>
            <a:off x="7674015" y="555585"/>
            <a:ext cx="4074289" cy="589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00">
                <a:solidFill>
                  <a:srgbClr val="F4B081"/>
                </a:solidFill>
              </a:rPr>
              <a:t>First</a:t>
            </a:r>
            <a:r>
              <a:rPr lang="en-US" sz="3100">
                <a:solidFill>
                  <a:srgbClr val="FFFFFF"/>
                </a:solidFill>
              </a:rPr>
              <a:t> identify students with high potential regardless of achievement levels or language proficiency.  </a:t>
            </a:r>
            <a:endParaRPr/>
          </a:p>
          <a:p>
            <a:pPr marL="228600" lvl="0" indent="-6127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>
              <a:solidFill>
                <a:srgbClr val="FFFFFF"/>
              </a:solidFill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00">
                <a:solidFill>
                  <a:srgbClr val="F4B081"/>
                </a:solidFill>
              </a:rPr>
              <a:t>Then</a:t>
            </a:r>
            <a:r>
              <a:rPr lang="en-US" sz="3100">
                <a:solidFill>
                  <a:srgbClr val="FFFFFF"/>
                </a:solidFill>
              </a:rPr>
              <a:t> develop your services in response to their needs.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>
              <a:solidFill>
                <a:srgbClr val="FFFFFF"/>
              </a:solidFill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100">
                <a:solidFill>
                  <a:srgbClr val="F4B081"/>
                </a:solidFill>
              </a:rPr>
              <a:t>And then </a:t>
            </a:r>
            <a:r>
              <a:rPr lang="en-US" sz="3100">
                <a:solidFill>
                  <a:srgbClr val="FFFFFF"/>
                </a:solidFill>
              </a:rPr>
              <a:t>identify the training and curriculum needed to prepare teachers to teach in your model(s). 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5583" y="483706"/>
            <a:ext cx="8360833" cy="589058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139"/>
          <p:cNvSpPr/>
          <p:nvPr/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1" name="Google Shape;1111;p1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60000"/>
          </a:blip>
          <a:srcRect l="5683" r="13366" b="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39"/>
          <p:cNvSpPr txBox="1">
            <a:spLocks noGrp="1"/>
          </p:cNvSpPr>
          <p:nvPr>
            <p:ph type="title"/>
          </p:nvPr>
        </p:nvSpPr>
        <p:spPr>
          <a:xfrm>
            <a:off x="702725" y="853850"/>
            <a:ext cx="7002000" cy="1200600"/>
          </a:xfrm>
          <a:prstGeom prst="rect">
            <a:avLst/>
          </a:prstGeom>
          <a:solidFill>
            <a:srgbClr val="014690"/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4 Prevalent Program Models 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 i="1">
                <a:solidFill>
                  <a:srgbClr val="FFFFFF"/>
                </a:solidFill>
              </a:rPr>
              <a:t>for serving gifted students</a:t>
            </a:r>
            <a:endParaRPr/>
          </a:p>
        </p:txBody>
      </p:sp>
      <p:sp>
        <p:nvSpPr>
          <p:cNvPr id="1113" name="Google Shape;1113;p139"/>
          <p:cNvSpPr txBox="1"/>
          <p:nvPr/>
        </p:nvSpPr>
        <p:spPr>
          <a:xfrm>
            <a:off x="702732" y="2611642"/>
            <a:ext cx="6453900" cy="535500"/>
          </a:xfrm>
          <a:prstGeom prst="rect">
            <a:avLst/>
          </a:prstGeom>
          <a:solidFill>
            <a:srgbClr val="01469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Examined through an equity lens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39"/>
          <p:cNvSpPr txBox="1"/>
          <p:nvPr/>
        </p:nvSpPr>
        <p:spPr>
          <a:xfrm>
            <a:off x="838200" y="3704336"/>
            <a:ext cx="5956200" cy="2832300"/>
          </a:xfrm>
          <a:prstGeom prst="rect">
            <a:avLst/>
          </a:prstGeom>
          <a:solidFill>
            <a:srgbClr val="01469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◆"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Cluster Grouping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◆"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Enrichment Classes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◆"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Honors Classes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◆"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Self-Contained Programs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35"/>
          <p:cNvSpPr txBox="1">
            <a:spLocks noGrp="1"/>
          </p:cNvSpPr>
          <p:nvPr>
            <p:ph type="title"/>
          </p:nvPr>
        </p:nvSpPr>
        <p:spPr>
          <a:xfrm>
            <a:off x="1845371" y="352757"/>
            <a:ext cx="54814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002060"/>
                </a:solidFill>
              </a:rPr>
              <a:t>Solutions for</a:t>
            </a:r>
            <a:br>
              <a:rPr lang="en-US" b="1">
                <a:solidFill>
                  <a:srgbClr val="002060"/>
                </a:solidFill>
              </a:rPr>
            </a:br>
            <a:r>
              <a:rPr lang="en-US" b="1">
                <a:solidFill>
                  <a:srgbClr val="002060"/>
                </a:solidFill>
              </a:rPr>
              <a:t>Equitable ID &amp; Services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1068" name="Google Shape;1068;p135"/>
          <p:cNvSpPr txBox="1">
            <a:spLocks noGrp="1"/>
          </p:cNvSpPr>
          <p:nvPr>
            <p:ph type="body" idx="1"/>
          </p:nvPr>
        </p:nvSpPr>
        <p:spPr>
          <a:xfrm>
            <a:off x="299112" y="2245753"/>
            <a:ext cx="8573955" cy="47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2060"/>
                </a:solidFill>
              </a:rPr>
              <a:t>Using local norms </a:t>
            </a:r>
            <a:endParaRPr>
              <a:solidFill>
                <a:srgbClr val="002060"/>
              </a:solidFill>
            </a:endParaRPr>
          </a:p>
          <a:p>
            <a:pPr marL="34290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endParaRPr>
              <a:solidFill>
                <a:schemeClr val="accent2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lang="en-US" sz="2800">
                <a:solidFill>
                  <a:schemeClr val="accent2"/>
                </a:solidFill>
              </a:rPr>
              <a:t>Obtain scores for </a:t>
            </a:r>
            <a:r>
              <a:rPr lang="en-US" sz="2800" b="1">
                <a:solidFill>
                  <a:schemeClr val="accent2"/>
                </a:solidFill>
              </a:rPr>
              <a:t>ALL</a:t>
            </a:r>
            <a:r>
              <a:rPr lang="en-US" sz="2800">
                <a:solidFill>
                  <a:schemeClr val="accent2"/>
                </a:solidFill>
              </a:rPr>
              <a:t> students in the grades for which placement decisions are made </a:t>
            </a:r>
            <a:endParaRPr sz="2800">
              <a:solidFill>
                <a:schemeClr val="accent2"/>
              </a:solidFill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endParaRPr sz="1600">
              <a:solidFill>
                <a:schemeClr val="accent2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lang="en-US" sz="2800">
                <a:solidFill>
                  <a:schemeClr val="accent2"/>
                </a:solidFill>
              </a:rPr>
              <a:t>Decide how the information obtained for each student is used and (if) weighted</a:t>
            </a:r>
            <a:endParaRPr sz="2800">
              <a:solidFill>
                <a:schemeClr val="accent2"/>
              </a:solidFill>
            </a:endParaRPr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4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140"/>
          <p:cNvSpPr txBox="1">
            <a:spLocks noGrp="1"/>
          </p:cNvSpPr>
          <p:nvPr>
            <p:ph type="title"/>
          </p:nvPr>
        </p:nvSpPr>
        <p:spPr>
          <a:xfrm>
            <a:off x="291762" y="315077"/>
            <a:ext cx="5019940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Multiple Measures </a:t>
            </a:r>
            <a:br>
              <a:rPr lang="en-US" sz="42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-US" sz="4200" b="1" i="1">
                <a:latin typeface="Calibri"/>
                <a:ea typeface="Calibri"/>
                <a:cs typeface="Calibri"/>
                <a:sym typeface="Calibri"/>
              </a:rPr>
              <a:t>Multiple Pathways!</a:t>
            </a:r>
            <a:endParaRPr/>
          </a:p>
        </p:txBody>
      </p:sp>
      <p:sp>
        <p:nvSpPr>
          <p:cNvPr id="1122" name="Google Shape;1122;p140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140"/>
          <p:cNvSpPr txBox="1">
            <a:spLocks noGrp="1"/>
          </p:cNvSpPr>
          <p:nvPr>
            <p:ph type="body" idx="1"/>
          </p:nvPr>
        </p:nvSpPr>
        <p:spPr>
          <a:xfrm>
            <a:off x="640080" y="3221634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000"/>
              <a:t>Different needs and circumstances require different approaches to testing and identification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/>
          </a:p>
          <a:p>
            <a:pPr marL="0" lvl="0" indent="-176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000"/>
              <a:t>Ex. – Universal testing and “flexing in” at Title I schools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US" sz="2200"/>
            </a:br>
            <a:endParaRPr sz="2200"/>
          </a:p>
        </p:txBody>
      </p:sp>
      <p:pic>
        <p:nvPicPr>
          <p:cNvPr id="1124" name="Google Shape;1124;p140"/>
          <p:cNvPicPr preferRelativeResize="0"/>
          <p:nvPr/>
        </p:nvPicPr>
        <p:blipFill rotWithShape="1">
          <a:blip r:embed="rId3">
            <a:alphaModFix/>
          </a:blip>
          <a:srcRect l="7144" r="5950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47"/>
          <p:cNvSpPr txBox="1"/>
          <p:nvPr/>
        </p:nvSpPr>
        <p:spPr>
          <a:xfrm>
            <a:off x="0" y="276896"/>
            <a:ext cx="9973614" cy="14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36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Developing A Continuum of Services: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36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Why?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47"/>
          <p:cNvSpPr txBox="1"/>
          <p:nvPr/>
        </p:nvSpPr>
        <p:spPr>
          <a:xfrm>
            <a:off x="0" y="1674254"/>
            <a:ext cx="12192000" cy="490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937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95C9D"/>
              </a:buClr>
              <a:buSzPts val="26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Builds inclusivity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95C9D"/>
              </a:buClr>
              <a:buSzPts val="26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Provides ongoing entry points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95C9D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Recognizes strengths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95C9D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Responds to students’ learning levels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95C9D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Works at district, building and classroom levels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95C9D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It’s the right thing to do!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48"/>
          <p:cNvSpPr txBox="1"/>
          <p:nvPr/>
        </p:nvSpPr>
        <p:spPr>
          <a:xfrm>
            <a:off x="0" y="276896"/>
            <a:ext cx="9973614" cy="14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36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Developing A Continuum of Services: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36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How?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148"/>
          <p:cNvSpPr txBox="1"/>
          <p:nvPr/>
        </p:nvSpPr>
        <p:spPr>
          <a:xfrm>
            <a:off x="0" y="1674254"/>
            <a:ext cx="12192000" cy="490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F6993"/>
              </a:buClr>
              <a:buSzPts val="1800"/>
              <a:buFont typeface="Arial"/>
              <a:buNone/>
            </a:pPr>
            <a:r>
              <a:rPr lang="en-US" sz="32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At 3 levels: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F6993"/>
              </a:buClr>
              <a:buSzPts val="1800"/>
              <a:buFont typeface="Arial"/>
              <a:buNone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District - ex., leveled and variable services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F6993"/>
              </a:buClr>
              <a:buSzPts val="1800"/>
              <a:buFont typeface="Arial"/>
              <a:buNone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School building - ex., clustering, achievement levels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F6993"/>
              </a:buClr>
              <a:buSzPts val="1800"/>
              <a:buFont typeface="Arial"/>
              <a:buNone/>
            </a:pPr>
            <a:r>
              <a:rPr lang="en-US" sz="2800" b="0" i="0" u="none" strike="noStrike" cap="none">
                <a:solidFill>
                  <a:srgbClr val="4F6993"/>
                </a:solidFill>
                <a:latin typeface="Calibri"/>
                <a:ea typeface="Calibri"/>
                <a:cs typeface="Calibri"/>
                <a:sym typeface="Calibri"/>
              </a:rPr>
              <a:t>Classroom - ex.,  flexible grouping</a:t>
            </a:r>
            <a:endParaRPr sz="2400" b="0" i="0" u="none" strike="noStrike" cap="none">
              <a:solidFill>
                <a:srgbClr val="308F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141" descr="Chart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6466" b="5671"/>
          <a:stretch/>
        </p:blipFill>
        <p:spPr>
          <a:xfrm>
            <a:off x="280516" y="1115369"/>
            <a:ext cx="9120702" cy="442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329225"/>
            <a:ext cx="9525" cy="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3044" y="315491"/>
            <a:ext cx="5660861" cy="6227018"/>
          </a:xfrm>
          <a:prstGeom prst="rect">
            <a:avLst/>
          </a:prstGeom>
          <a:noFill/>
          <a:ln w="1270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Google Shape;1140;p143"/>
          <p:cNvPicPr preferRelativeResize="0"/>
          <p:nvPr/>
        </p:nvPicPr>
        <p:blipFill rotWithShape="1">
          <a:blip r:embed="rId3">
            <a:alphaModFix/>
          </a:blip>
          <a:srcRect t="10746"/>
          <a:stretch/>
        </p:blipFill>
        <p:spPr>
          <a:xfrm>
            <a:off x="1156113" y="504497"/>
            <a:ext cx="6970650" cy="5849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3225" y="959275"/>
            <a:ext cx="7549511" cy="49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45"/>
          <p:cNvSpPr txBox="1"/>
          <p:nvPr/>
        </p:nvSpPr>
        <p:spPr>
          <a:xfrm>
            <a:off x="1645925" y="99775"/>
            <a:ext cx="6284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Grouping Practices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144"/>
          <p:cNvPicPr preferRelativeResize="0"/>
          <p:nvPr/>
        </p:nvPicPr>
        <p:blipFill rotWithShape="1">
          <a:blip r:embed="rId3">
            <a:alphaModFix/>
          </a:blip>
          <a:srcRect t="-1270" b="1266"/>
          <a:stretch/>
        </p:blipFill>
        <p:spPr>
          <a:xfrm>
            <a:off x="0" y="0"/>
            <a:ext cx="12192000" cy="6859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144"/>
          <p:cNvSpPr txBox="1"/>
          <p:nvPr/>
        </p:nvSpPr>
        <p:spPr>
          <a:xfrm>
            <a:off x="1500875" y="0"/>
            <a:ext cx="11063700" cy="59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Dispelling the Myths</a:t>
            </a: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3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Grouping Practices</a:t>
            </a:r>
            <a:endParaRPr sz="3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#1:  Groupings are usually permanent.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#2:  All grouping methods are tracking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#3:  Groupings are based only on achievement levels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#4:  Groupings only benefit high-ability and high-achieving students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#5:  Grouping students eliminates the need to differentiate instruction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#6:  Grouping discriminates against minority populations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7" name="Google Shape;1147;p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0030" y="1019654"/>
            <a:ext cx="1772675" cy="177267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568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20"/>
          <p:cNvSpPr txBox="1">
            <a:spLocks noGrp="1"/>
          </p:cNvSpPr>
          <p:nvPr>
            <p:ph type="title"/>
          </p:nvPr>
        </p:nvSpPr>
        <p:spPr>
          <a:xfrm>
            <a:off x="325821" y="288452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rebuchet MS"/>
              <a:buNone/>
            </a:pPr>
            <a:r>
              <a:rPr lang="en-US">
                <a:solidFill>
                  <a:srgbClr val="002060"/>
                </a:solidFill>
              </a:rPr>
              <a:t>My Message Today</a:t>
            </a:r>
            <a:endParaRPr/>
          </a:p>
        </p:txBody>
      </p:sp>
      <p:sp>
        <p:nvSpPr>
          <p:cNvPr id="900" name="Google Shape;900;p120"/>
          <p:cNvSpPr txBox="1">
            <a:spLocks noGrp="1"/>
          </p:cNvSpPr>
          <p:nvPr>
            <p:ph type="body" idx="1"/>
          </p:nvPr>
        </p:nvSpPr>
        <p:spPr>
          <a:xfrm>
            <a:off x="325821" y="1327480"/>
            <a:ext cx="9448800" cy="484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en-US" sz="3500">
                <a:solidFill>
                  <a:srgbClr val="0070C0"/>
                </a:solidFill>
              </a:rPr>
              <a:t>Centered on equity and inclusiveness in gifted programming</a:t>
            </a:r>
            <a:endParaRPr/>
          </a:p>
          <a:p>
            <a:pPr marL="342900" lvl="0" indent="-19177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None/>
            </a:pPr>
            <a:endParaRPr sz="3500">
              <a:solidFill>
                <a:srgbClr val="0070C0"/>
              </a:solidFill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en-US" sz="3500">
                <a:solidFill>
                  <a:srgbClr val="0070C0"/>
                </a:solidFill>
              </a:rPr>
              <a:t>Focused on students, gifted programming, identification &amp; placements, and staff collaboration</a:t>
            </a:r>
            <a:endParaRPr/>
          </a:p>
          <a:p>
            <a:pPr marL="342900" lvl="0" indent="-19177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None/>
            </a:pPr>
            <a:endParaRPr sz="3500">
              <a:solidFill>
                <a:srgbClr val="0070C0"/>
              </a:solidFill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en-US" sz="3500">
                <a:solidFill>
                  <a:srgbClr val="0070C0"/>
                </a:solidFill>
              </a:rPr>
              <a:t>Constructed for you to take to your school stakeholders: parents, teachers, school administrators, school board members</a:t>
            </a:r>
            <a:endParaRPr/>
          </a:p>
          <a:p>
            <a:pPr marL="342900" lvl="0" indent="-26517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None/>
            </a:pPr>
            <a:endParaRPr>
              <a:solidFill>
                <a:srgbClr val="0070C0"/>
              </a:solidFill>
            </a:endParaRPr>
          </a:p>
          <a:p>
            <a:pPr marL="342900" lvl="0" indent="-26517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None/>
            </a:pPr>
            <a:endParaRPr>
              <a:solidFill>
                <a:srgbClr val="0070C0"/>
              </a:solidFill>
            </a:endParaRPr>
          </a:p>
          <a:p>
            <a:pPr marL="342900" lvl="0" indent="-26517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None/>
            </a:pPr>
            <a:endParaRPr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46"/>
          <p:cNvSpPr txBox="1"/>
          <p:nvPr/>
        </p:nvSpPr>
        <p:spPr>
          <a:xfrm>
            <a:off x="0" y="276896"/>
            <a:ext cx="9973614" cy="14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DEVELOPING FLEXIBLE GROUP FRAMEWORKS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46"/>
          <p:cNvSpPr txBox="1"/>
          <p:nvPr/>
        </p:nvSpPr>
        <p:spPr>
          <a:xfrm>
            <a:off x="0" y="1674254"/>
            <a:ext cx="12192000" cy="490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800" b="0" i="0" u="none" strike="noStrike" cap="none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D7E6B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Ability-based -</a:t>
            </a:r>
            <a:r>
              <a:rPr lang="en-US" sz="2800" b="0" i="1" u="none" strike="noStrike" cap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1" u="none" strike="noStrike" cap="none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students grouped with like abilities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D7E6B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Interest-based - </a:t>
            </a:r>
            <a:r>
              <a:rPr lang="en-US" sz="2800" b="0" i="1" u="none" strike="noStrike" cap="none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aligned to foster and develop student interests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D7E6B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Performance - based - </a:t>
            </a:r>
            <a:r>
              <a:rPr lang="en-US" sz="2800" b="0" i="1" u="none" strike="noStrike" cap="none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placement based on pre-assessment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D7E6B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Readiness - based - </a:t>
            </a:r>
            <a:r>
              <a:rPr lang="en-US" sz="2800" b="0" i="1" u="none" strike="noStrike" cap="none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readiness to address content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D7E6B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Preference - based - </a:t>
            </a:r>
            <a:r>
              <a:rPr lang="en-US" sz="2800" b="0" i="1" u="none" strike="noStrike" cap="none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preferred learning modalities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DD7E6B"/>
              </a:buClr>
              <a:buSzPts val="3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Objective - based - </a:t>
            </a:r>
            <a:r>
              <a:rPr lang="en-US" sz="2800" b="0" i="1" u="none" strike="noStrike" cap="none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specific learning 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FA937-69EC-4ABF-86E9-B2C585B5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87" y="-459236"/>
            <a:ext cx="8596668" cy="1826581"/>
          </a:xfrm>
        </p:spPr>
        <p:txBody>
          <a:bodyPr/>
          <a:lstStyle/>
          <a:p>
            <a:r>
              <a:rPr lang="en-US" dirty="0"/>
              <a:t>Build Sustainable Services</a:t>
            </a:r>
          </a:p>
        </p:txBody>
      </p:sp>
      <p:pic>
        <p:nvPicPr>
          <p:cNvPr id="4" name="Google Shape;100;p17" descr="Screen Shot 2014-10-10 at 10.38.34 AM.png">
            <a:extLst>
              <a:ext uri="{FF2B5EF4-FFF2-40B4-BE49-F238E27FC236}">
                <a16:creationId xmlns:a16="http://schemas.microsoft.com/office/drawing/2014/main" id="{B329F8BF-F6E7-8ED5-952C-0107E6948D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7565" y="2009658"/>
            <a:ext cx="6341035" cy="415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350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51"/>
          <p:cNvSpPr txBox="1">
            <a:spLocks noGrp="1"/>
          </p:cNvSpPr>
          <p:nvPr>
            <p:ph type="title"/>
          </p:nvPr>
        </p:nvSpPr>
        <p:spPr>
          <a:xfrm>
            <a:off x="691147" y="239712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73C0"/>
              </a:buClr>
              <a:buSzPts val="4000"/>
              <a:buFont typeface="Calibri"/>
              <a:buNone/>
            </a:pPr>
            <a:r>
              <a:rPr lang="en-US" sz="4000" b="1" cap="none">
                <a:solidFill>
                  <a:srgbClr val="0773C0"/>
                </a:solidFill>
                <a:latin typeface="Calibri"/>
                <a:ea typeface="Calibri"/>
                <a:cs typeface="Calibri"/>
                <a:sym typeface="Calibri"/>
              </a:rPr>
              <a:t>BUILDING</a:t>
            </a:r>
            <a:r>
              <a:rPr lang="en-US" sz="40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cap="none">
                <a:solidFill>
                  <a:srgbClr val="0773C0"/>
                </a:solidFill>
                <a:latin typeface="Calibri"/>
                <a:ea typeface="Calibri"/>
                <a:cs typeface="Calibri"/>
                <a:sym typeface="Calibri"/>
              </a:rPr>
              <a:t>SUSTAINABLE SERVICES</a:t>
            </a:r>
            <a:endParaRPr/>
          </a:p>
        </p:txBody>
      </p:sp>
      <p:sp>
        <p:nvSpPr>
          <p:cNvPr id="1192" name="Google Shape;1192;p151"/>
          <p:cNvSpPr txBox="1">
            <a:spLocks noGrp="1"/>
          </p:cNvSpPr>
          <p:nvPr>
            <p:ph type="body" idx="1"/>
          </p:nvPr>
        </p:nvSpPr>
        <p:spPr>
          <a:xfrm>
            <a:off x="555438" y="1295374"/>
            <a:ext cx="9234515" cy="5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i="1">
                <a:solidFill>
                  <a:schemeClr val="accent5"/>
                </a:solidFill>
              </a:rPr>
              <a:t>People change jobs.  Systems stay in place longer. 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773C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C78354"/>
                </a:solidFill>
              </a:rPr>
              <a:t>Embed gifted services into school structures and initiatives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73C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C78354"/>
                </a:solidFill>
              </a:rPr>
              <a:t>Collaboration Among Administrators:</a:t>
            </a:r>
            <a:endParaRPr/>
          </a:p>
          <a:p>
            <a:pPr marL="45720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8354"/>
              </a:buClr>
              <a:buSzPts val="1760"/>
              <a:buNone/>
            </a:pPr>
            <a:r>
              <a:rPr lang="en-US" sz="2200" i="1">
                <a:solidFill>
                  <a:srgbClr val="C78354"/>
                </a:solidFill>
              </a:rPr>
              <a:t>- Creates common practices and produces shared expectations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773C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C78354"/>
                </a:solidFill>
              </a:rPr>
              <a:t>Build collaboration with other departments</a:t>
            </a:r>
            <a:endParaRPr/>
          </a:p>
          <a:p>
            <a:pPr marL="457200" lvl="1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78354"/>
              </a:buClr>
              <a:buSzPts val="1920"/>
              <a:buNone/>
            </a:pPr>
            <a:r>
              <a:rPr lang="en-US" sz="2400" i="1">
                <a:solidFill>
                  <a:srgbClr val="C78354"/>
                </a:solidFill>
              </a:rPr>
              <a:t>- </a:t>
            </a:r>
            <a:r>
              <a:rPr lang="en-US" sz="2200" i="1">
                <a:solidFill>
                  <a:srgbClr val="C78354"/>
                </a:solidFill>
              </a:rPr>
              <a:t>Language Acquisition, Special Education, Professional Development Curriculum, Grants, Assessment, Fine Arts</a:t>
            </a:r>
            <a:endParaRPr/>
          </a:p>
          <a:p>
            <a:pPr marL="742950" lvl="1" indent="-20446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Noto Sans Symbols"/>
              <a:buNone/>
            </a:pPr>
            <a:endParaRPr>
              <a:solidFill>
                <a:srgbClr val="FF0000"/>
              </a:solidFill>
            </a:endParaRPr>
          </a:p>
          <a:p>
            <a:pPr marL="742950" lvl="1" indent="-20446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Noto Sans Symbols"/>
              <a:buNone/>
            </a:pPr>
            <a:endParaRPr>
              <a:solidFill>
                <a:srgbClr val="FF0000"/>
              </a:solidFill>
            </a:endParaRPr>
          </a:p>
          <a:p>
            <a:pPr marL="342900" lvl="0" indent="-2514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</a:pPr>
            <a:endParaRPr>
              <a:solidFill>
                <a:srgbClr val="FF0000"/>
              </a:solidFill>
            </a:endParaRPr>
          </a:p>
          <a:p>
            <a:pPr marL="342900" lvl="0" indent="-2514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</a:pPr>
            <a:endParaRPr>
              <a:solidFill>
                <a:srgbClr val="9FD6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9FD6FF"/>
              </a:solidFill>
            </a:endParaRPr>
          </a:p>
          <a:p>
            <a:pPr marL="342900" lvl="0" indent="-2514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</a:pPr>
            <a:endParaRPr>
              <a:solidFill>
                <a:srgbClr val="9FD6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52"/>
          <p:cNvSpPr txBox="1">
            <a:spLocks noGrp="1"/>
          </p:cNvSpPr>
          <p:nvPr>
            <p:ph type="title"/>
          </p:nvPr>
        </p:nvSpPr>
        <p:spPr>
          <a:xfrm>
            <a:off x="514350" y="303837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73C0"/>
              </a:buClr>
              <a:buSzPts val="4000"/>
              <a:buFont typeface="Calibri"/>
              <a:buNone/>
            </a:pPr>
            <a:r>
              <a:rPr lang="en-US" sz="4000" b="1" cap="none">
                <a:solidFill>
                  <a:srgbClr val="0773C0"/>
                </a:solidFill>
                <a:latin typeface="Calibri"/>
                <a:ea typeface="Calibri"/>
                <a:cs typeface="Calibri"/>
                <a:sym typeface="Calibri"/>
              </a:rPr>
              <a:t>BUILDING SUSTAINABLE SERVICES</a:t>
            </a:r>
            <a:endParaRPr/>
          </a:p>
        </p:txBody>
      </p:sp>
      <p:sp>
        <p:nvSpPr>
          <p:cNvPr id="1199" name="Google Shape;1199;p152"/>
          <p:cNvSpPr txBox="1">
            <a:spLocks noGrp="1"/>
          </p:cNvSpPr>
          <p:nvPr>
            <p:ph type="body" idx="1"/>
          </p:nvPr>
        </p:nvSpPr>
        <p:spPr>
          <a:xfrm>
            <a:off x="514350" y="1571782"/>
            <a:ext cx="9032322" cy="4378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FFFF00"/>
              </a:solidFill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rgbClr val="C78354"/>
                </a:solidFill>
              </a:rPr>
              <a:t>Build stakeholder support, including parents, school staff and district administrators</a:t>
            </a:r>
            <a:endParaRPr/>
          </a:p>
          <a:p>
            <a:pPr marL="342900" lvl="0" indent="-29718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720"/>
              <a:buFont typeface="Arial"/>
              <a:buNone/>
            </a:pPr>
            <a:endParaRPr sz="900">
              <a:solidFill>
                <a:srgbClr val="C78354"/>
              </a:solidFill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rgbClr val="C78354"/>
                </a:solidFill>
              </a:rPr>
              <a:t>Provide information to all groups: </a:t>
            </a:r>
            <a:r>
              <a:rPr lang="en-US" i="1">
                <a:solidFill>
                  <a:srgbClr val="C78354"/>
                </a:solidFill>
              </a:rPr>
              <a:t>teachers’ union, district level admin, student services, principals, staff, parents,… anyone and everyone!</a:t>
            </a:r>
            <a:endParaRPr/>
          </a:p>
          <a:p>
            <a:pPr marL="342900" lvl="0" indent="-29718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720"/>
              <a:buFont typeface="Arial"/>
              <a:buNone/>
            </a:pPr>
            <a:endParaRPr sz="900" i="1">
              <a:solidFill>
                <a:srgbClr val="C78354"/>
              </a:solidFill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rgbClr val="C78354"/>
                </a:solidFill>
              </a:rPr>
              <a:t>Fine tune your message for these different groups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49"/>
          <p:cNvSpPr txBox="1">
            <a:spLocks noGrp="1"/>
          </p:cNvSpPr>
          <p:nvPr>
            <p:ph type="body" idx="1"/>
          </p:nvPr>
        </p:nvSpPr>
        <p:spPr>
          <a:xfrm>
            <a:off x="925987" y="1897615"/>
            <a:ext cx="7233302" cy="608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US" sz="2400">
                <a:solidFill>
                  <a:srgbClr val="C78354"/>
                </a:solidFill>
              </a:rPr>
              <a:t>Collect and share identification and achievement data to emphasize the need to change course on the school’s methods for providing gifted services.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</p:txBody>
      </p:sp>
      <p:sp>
        <p:nvSpPr>
          <p:cNvPr id="1178" name="Google Shape;1178;p149"/>
          <p:cNvSpPr txBox="1"/>
          <p:nvPr/>
        </p:nvSpPr>
        <p:spPr>
          <a:xfrm>
            <a:off x="1728132" y="662730"/>
            <a:ext cx="562901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773C0"/>
                </a:solidFill>
                <a:latin typeface="Calibri"/>
                <a:ea typeface="Calibri"/>
                <a:cs typeface="Calibri"/>
                <a:sym typeface="Calibri"/>
              </a:rPr>
              <a:t>ADVOCATE FOR EQUITY IN ALL THAT YOU DO!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50"/>
          <p:cNvSpPr txBox="1">
            <a:spLocks noGrp="1"/>
          </p:cNvSpPr>
          <p:nvPr>
            <p:ph type="title"/>
          </p:nvPr>
        </p:nvSpPr>
        <p:spPr>
          <a:xfrm>
            <a:off x="217170" y="446224"/>
            <a:ext cx="9050337" cy="1230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73C0"/>
              </a:buClr>
              <a:buSzPts val="4000"/>
              <a:buFont typeface="Calibri"/>
              <a:buNone/>
            </a:pPr>
            <a:r>
              <a:rPr lang="en-US" sz="4000" b="1" cap="none">
                <a:solidFill>
                  <a:srgbClr val="0773C0"/>
                </a:solidFill>
                <a:latin typeface="Calibri"/>
                <a:ea typeface="Calibri"/>
                <a:cs typeface="Calibri"/>
                <a:sym typeface="Calibri"/>
              </a:rPr>
              <a:t>SHOWING GROWTH IN GIFTED </a:t>
            </a:r>
            <a:br>
              <a:rPr lang="en-US" sz="3200" b="1" i="1">
                <a:latin typeface="Calibri"/>
                <a:ea typeface="Calibri"/>
                <a:cs typeface="Calibri"/>
                <a:sym typeface="Calibri"/>
              </a:rPr>
            </a:br>
            <a:endParaRPr sz="3200" b="1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150"/>
          <p:cNvSpPr txBox="1">
            <a:spLocks noGrp="1"/>
          </p:cNvSpPr>
          <p:nvPr>
            <p:ph type="body" idx="1"/>
          </p:nvPr>
        </p:nvSpPr>
        <p:spPr>
          <a:xfrm>
            <a:off x="586285" y="1430388"/>
            <a:ext cx="10445664" cy="485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i="1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Measure and record: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endParaRPr sz="900" i="1">
              <a:solidFill>
                <a:schemeClr val="accen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773C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US" sz="2400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Ethnic representation of gifted students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773C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 Academic achievement of gifted students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773C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 Gifted population identified and served by year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773C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  <a:latin typeface="Trebuchet MS"/>
                <a:ea typeface="Trebuchet MS"/>
                <a:cs typeface="Trebuchet MS"/>
                <a:sym typeface="Trebuchet MS"/>
              </a:rPr>
              <a:t> Professional development for teachers</a:t>
            </a:r>
            <a:endParaRPr/>
          </a:p>
          <a:p>
            <a:pPr marL="342900" lvl="0" indent="-29718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EB641B"/>
              </a:buClr>
              <a:buSzPts val="720"/>
              <a:buNone/>
            </a:pPr>
            <a:endParaRPr sz="900" u="sng">
              <a:solidFill>
                <a:srgbClr val="FFFF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EB641B"/>
              </a:buClr>
              <a:buSzPts val="2240"/>
              <a:buNone/>
            </a:pPr>
            <a:r>
              <a:rPr lang="en-US" sz="2800" i="1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* Provide data to principals and district admin.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1205;p153" descr="Shape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0" y="-1295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153"/>
          <p:cNvSpPr txBox="1">
            <a:spLocks noGrp="1"/>
          </p:cNvSpPr>
          <p:nvPr>
            <p:ph type="body" idx="1"/>
          </p:nvPr>
        </p:nvSpPr>
        <p:spPr>
          <a:xfrm>
            <a:off x="765745" y="486138"/>
            <a:ext cx="10729606" cy="5859816"/>
          </a:xfrm>
          <a:prstGeom prst="rect">
            <a:avLst/>
          </a:prstGeom>
          <a:solidFill>
            <a:schemeClr val="dk1">
              <a:alpha val="5333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E3FF"/>
              </a:buClr>
              <a:buSzPts val="3200"/>
              <a:buNone/>
            </a:pPr>
            <a:r>
              <a:rPr lang="en-US" sz="3200" b="1" i="1">
                <a:solidFill>
                  <a:srgbClr val="2AE3FF"/>
                </a:solidFill>
              </a:rPr>
              <a:t>Integrate</a:t>
            </a:r>
            <a:r>
              <a:rPr lang="en-US" sz="3200" i="1">
                <a:solidFill>
                  <a:srgbClr val="2AE3FF"/>
                </a:solidFill>
              </a:rPr>
              <a:t> your efforts into every department!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AE3FF"/>
              </a:buClr>
              <a:buSzPts val="3200"/>
              <a:buNone/>
            </a:pPr>
            <a:r>
              <a:rPr lang="en-US" sz="3200" b="1">
                <a:solidFill>
                  <a:srgbClr val="2AE3FF"/>
                </a:solidFill>
              </a:rPr>
              <a:t>Build connections </a:t>
            </a:r>
            <a:r>
              <a:rPr lang="en-US" sz="2800">
                <a:solidFill>
                  <a:srgbClr val="FFFF00"/>
                </a:solidFill>
              </a:rPr>
              <a:t>with those who oversee or work with assessment, language acquisition, professional development, curriculum, special education and grants.  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AE3FF"/>
              </a:buClr>
              <a:buSzPts val="3200"/>
              <a:buNone/>
            </a:pPr>
            <a:r>
              <a:rPr lang="en-US" sz="3200" b="1">
                <a:solidFill>
                  <a:srgbClr val="2AE3FF"/>
                </a:solidFill>
              </a:rPr>
              <a:t>Building relationships </a:t>
            </a:r>
            <a:r>
              <a:rPr lang="en-US" sz="2800">
                <a:solidFill>
                  <a:srgbClr val="FFFF00"/>
                </a:solidFill>
              </a:rPr>
              <a:t>with departments</a:t>
            </a:r>
            <a:r>
              <a:rPr lang="en-US" sz="2800" i="1">
                <a:solidFill>
                  <a:srgbClr val="FFFF00"/>
                </a:solidFill>
              </a:rPr>
              <a:t> provides continual opportunities </a:t>
            </a:r>
            <a:r>
              <a:rPr lang="en-US" sz="2800">
                <a:solidFill>
                  <a:srgbClr val="FFFF00"/>
                </a:solidFill>
              </a:rPr>
              <a:t>to embed awareness of G/T students’ learning needs into the school system’s infrastructure.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sz="3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Google Shape;1211;p15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943" y="1374553"/>
            <a:ext cx="4662576" cy="410889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411"/>
              </a:srgbClr>
            </a:outerShdw>
          </a:effectLst>
        </p:spPr>
      </p:pic>
      <p:sp>
        <p:nvSpPr>
          <p:cNvPr id="1212" name="Google Shape;1212;p154"/>
          <p:cNvSpPr txBox="1">
            <a:spLocks noGrp="1"/>
          </p:cNvSpPr>
          <p:nvPr>
            <p:ph type="body" idx="1"/>
          </p:nvPr>
        </p:nvSpPr>
        <p:spPr>
          <a:xfrm>
            <a:off x="4826643" y="1169043"/>
            <a:ext cx="7697165" cy="610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</a:pPr>
            <a:r>
              <a:rPr lang="en-US" sz="2800" b="1">
                <a:solidFill>
                  <a:schemeClr val="accent5"/>
                </a:solidFill>
              </a:rPr>
              <a:t>Tips: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>
                <a:solidFill>
                  <a:schemeClr val="dk1"/>
                </a:solidFill>
              </a:rPr>
              <a:t>Speak softly and carry a big stick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</a:rPr>
              <a:t>Begin by sharing information.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</a:rPr>
              <a:t>Arm yourself with information, facts, data, and legislation. 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</a:rPr>
              <a:t>Present concise and focused evidence.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</a:pPr>
            <a:r>
              <a:rPr lang="en-US" sz="2800" b="1">
                <a:solidFill>
                  <a:schemeClr val="accent5"/>
                </a:solidFill>
              </a:rPr>
              <a:t>Caution: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</a:rPr>
              <a:t>Recognize that school staff are exhausted.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</a:rPr>
              <a:t>Consciously </a:t>
            </a:r>
            <a:r>
              <a:rPr lang="en-US" sz="2600" i="1">
                <a:solidFill>
                  <a:schemeClr val="dk1"/>
                </a:solidFill>
              </a:rPr>
              <a:t>build into</a:t>
            </a:r>
            <a:r>
              <a:rPr lang="en-US" sz="2600">
                <a:solidFill>
                  <a:schemeClr val="dk1"/>
                </a:solidFill>
              </a:rPr>
              <a:t>; not asking for more, rather, “how to”.</a:t>
            </a:r>
            <a:endParaRPr sz="2600" i="1">
              <a:solidFill>
                <a:schemeClr val="dk1"/>
              </a:solidFill>
            </a:endParaRPr>
          </a:p>
        </p:txBody>
      </p:sp>
      <p:sp>
        <p:nvSpPr>
          <p:cNvPr id="1213" name="Google Shape;1213;p154"/>
          <p:cNvSpPr txBox="1"/>
          <p:nvPr/>
        </p:nvSpPr>
        <p:spPr>
          <a:xfrm>
            <a:off x="1482571" y="152189"/>
            <a:ext cx="922685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Tips and Cautions From a School Administrator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Google Shape;1219;p155" descr="A group of people looking at a table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6368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155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" b="3755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155"/>
          <p:cNvSpPr/>
          <p:nvPr/>
        </p:nvSpPr>
        <p:spPr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155"/>
          <p:cNvSpPr txBox="1">
            <a:spLocks noGrp="1"/>
          </p:cNvSpPr>
          <p:nvPr>
            <p:ph type="body" idx="1"/>
          </p:nvPr>
        </p:nvSpPr>
        <p:spPr>
          <a:xfrm>
            <a:off x="5073801" y="3991381"/>
            <a:ext cx="6465286" cy="145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B8CD"/>
              </a:buClr>
              <a:buSzPts val="4000"/>
              <a:buNone/>
            </a:pPr>
            <a:r>
              <a:rPr lang="en-US" sz="4000" b="1">
                <a:solidFill>
                  <a:srgbClr val="3CB8CD"/>
                </a:solidFill>
                <a:latin typeface="Calibri"/>
                <a:ea typeface="Calibri"/>
                <a:cs typeface="Calibri"/>
                <a:sym typeface="Calibri"/>
              </a:rPr>
              <a:t>Effective Collaboration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B8CD"/>
              </a:buClr>
              <a:buSzPts val="4000"/>
              <a:buNone/>
            </a:pPr>
            <a:r>
              <a:rPr lang="en-US" sz="4000" b="1">
                <a:solidFill>
                  <a:srgbClr val="3CB8CD"/>
                </a:solidFill>
                <a:latin typeface="Calibri"/>
                <a:ea typeface="Calibri"/>
                <a:cs typeface="Calibri"/>
                <a:sym typeface="Calibri"/>
              </a:rPr>
              <a:t>In the Schools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endParaRPr sz="3600">
              <a:solidFill>
                <a:srgbClr val="3CB8C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endParaRPr sz="3600">
              <a:solidFill>
                <a:srgbClr val="3CB8C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endParaRPr sz="3600">
              <a:solidFill>
                <a:srgbClr val="3CB8C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endParaRPr sz="3600">
              <a:solidFill>
                <a:srgbClr val="3CB8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3" name="Google Shape;1223;p155"/>
          <p:cNvCxnSpPr/>
          <p:nvPr/>
        </p:nvCxnSpPr>
        <p:spPr>
          <a:xfrm>
            <a:off x="5138287" y="5443086"/>
            <a:ext cx="64008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C83AE"/>
            </a:gs>
            <a:gs pos="70000">
              <a:schemeClr val="dk1"/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56"/>
          <p:cNvGrpSpPr/>
          <p:nvPr/>
        </p:nvGrpSpPr>
        <p:grpSpPr>
          <a:xfrm>
            <a:off x="-646201" y="-896200"/>
            <a:ext cx="6833856" cy="5063085"/>
            <a:chOff x="-676740" y="-524906"/>
            <a:chExt cx="7592155" cy="5624896"/>
          </a:xfrm>
        </p:grpSpPr>
        <p:pic>
          <p:nvPicPr>
            <p:cNvPr id="1229" name="Google Shape;1229;p156" descr="Shape, arrow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793613">
              <a:off x="-289446" y="199662"/>
              <a:ext cx="6817568" cy="4175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0" name="Google Shape;1230;p156"/>
            <p:cNvSpPr txBox="1"/>
            <p:nvPr/>
          </p:nvSpPr>
          <p:spPr>
            <a:xfrm rot="-964865">
              <a:off x="879638" y="936153"/>
              <a:ext cx="4479402" cy="1909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500"/>
                <a:buFont typeface="Arial"/>
                <a:buNone/>
              </a:pPr>
              <a:r>
                <a:rPr lang="en-US"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Remember</a:t>
              </a:r>
              <a:endPara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1" name="Google Shape;1231;p156"/>
          <p:cNvSpPr txBox="1">
            <a:spLocks noGrp="1"/>
          </p:cNvSpPr>
          <p:nvPr>
            <p:ph type="body" idx="1"/>
          </p:nvPr>
        </p:nvSpPr>
        <p:spPr>
          <a:xfrm>
            <a:off x="2199191" y="2241243"/>
            <a:ext cx="9772890" cy="439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en-US" sz="3200">
                <a:solidFill>
                  <a:schemeClr val="accent5"/>
                </a:solidFill>
              </a:rPr>
              <a:t>Supporting gifted education does not </a:t>
            </a:r>
            <a:r>
              <a:rPr lang="en-US" sz="3200" i="1">
                <a:solidFill>
                  <a:schemeClr val="accent5"/>
                </a:solidFill>
              </a:rPr>
              <a:t>require</a:t>
            </a:r>
            <a:r>
              <a:rPr lang="en-US" sz="3200">
                <a:solidFill>
                  <a:schemeClr val="accent5"/>
                </a:solidFill>
              </a:rPr>
              <a:t> additional funding, but rather </a:t>
            </a:r>
            <a:r>
              <a:rPr lang="en-US" sz="3200" i="1">
                <a:solidFill>
                  <a:srgbClr val="FFE680"/>
                </a:solidFill>
              </a:rPr>
              <a:t>collaboration within the district and allocating existing resources </a:t>
            </a:r>
            <a:r>
              <a:rPr lang="en-US" sz="3200">
                <a:solidFill>
                  <a:schemeClr val="accent5"/>
                </a:solidFill>
              </a:rPr>
              <a:t>to fulfill our school’s mandate to support and challenge </a:t>
            </a:r>
            <a:r>
              <a:rPr lang="en-US" sz="3200" i="1">
                <a:solidFill>
                  <a:schemeClr val="accent5"/>
                </a:solidFill>
              </a:rPr>
              <a:t>all</a:t>
            </a:r>
            <a:r>
              <a:rPr lang="en-US" sz="3200">
                <a:solidFill>
                  <a:schemeClr val="accent5"/>
                </a:solidFill>
              </a:rPr>
              <a:t> our students, including the gifted.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8DE24"/>
            </a:gs>
            <a:gs pos="60000">
              <a:srgbClr val="18DE24"/>
            </a:gs>
            <a:gs pos="64000">
              <a:schemeClr val="dk1"/>
            </a:gs>
            <a:gs pos="65000">
              <a:srgbClr val="18DE24"/>
            </a:gs>
            <a:gs pos="70000">
              <a:schemeClr val="dk1"/>
            </a:gs>
            <a:gs pos="100000">
              <a:schemeClr val="dk1"/>
            </a:gs>
          </a:gsLst>
          <a:lin ang="0" scaled="0"/>
        </a:grad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121" descr="Woman face silhouette in backlight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2750" y="1880464"/>
            <a:ext cx="2948413" cy="3097072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21"/>
          <p:cNvSpPr txBox="1"/>
          <p:nvPr/>
        </p:nvSpPr>
        <p:spPr>
          <a:xfrm>
            <a:off x="773848" y="2120391"/>
            <a:ext cx="5750805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JEDI Conversation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Gifted Programming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0" i="0" u="none" strike="noStrike" cap="none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0" i="0" u="none" strike="noStrike" cap="none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0" i="0" u="none" strike="noStrike" cap="none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7" name="Google Shape;907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46639">
            <a:off x="1660994" y="1378287"/>
            <a:ext cx="3863030" cy="3712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57"/>
          <p:cNvSpPr txBox="1">
            <a:spLocks noGrp="1"/>
          </p:cNvSpPr>
          <p:nvPr>
            <p:ph type="title"/>
          </p:nvPr>
        </p:nvSpPr>
        <p:spPr>
          <a:xfrm>
            <a:off x="1295402" y="839484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aramond"/>
              <a:buNone/>
            </a:pPr>
            <a:r>
              <a:rPr lang="en-US" b="1">
                <a:solidFill>
                  <a:schemeClr val="accent5"/>
                </a:solidFill>
              </a:rPr>
              <a:t>Dept. / Admin. Collaboration</a:t>
            </a:r>
            <a:endParaRPr/>
          </a:p>
        </p:txBody>
      </p:sp>
      <p:sp>
        <p:nvSpPr>
          <p:cNvPr id="1237" name="Google Shape;1237;p157"/>
          <p:cNvSpPr txBox="1"/>
          <p:nvPr/>
        </p:nvSpPr>
        <p:spPr>
          <a:xfrm>
            <a:off x="1030148" y="2357541"/>
            <a:ext cx="10544536" cy="382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Assistant Superintendent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Language Acquisition Dir.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Human Resources Director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Assessment Director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Curriculum Director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3F2D8-F268-1FD0-72F0-C2C6FC7904C3}"/>
              </a:ext>
            </a:extLst>
          </p:cNvPr>
          <p:cNvSpPr txBox="1"/>
          <p:nvPr/>
        </p:nvSpPr>
        <p:spPr>
          <a:xfrm>
            <a:off x="6362700" y="2425700"/>
            <a:ext cx="5143500" cy="325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PD Director</a:t>
            </a:r>
            <a:endParaRPr lang="en-US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Student Services Director</a:t>
            </a:r>
            <a:endParaRPr lang="en-US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Title I Coordinator</a:t>
            </a:r>
            <a:endParaRPr lang="en-US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Community Education</a:t>
            </a:r>
            <a:endParaRPr lang="en-US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SpEd</a:t>
            </a:r>
            <a:r>
              <a:rPr lang="en-US" sz="2800" b="0" i="0" u="none" strike="noStrike" cap="none" dirty="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 Director</a:t>
            </a:r>
            <a:endParaRPr lang="en-US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58"/>
          <p:cNvSpPr txBox="1">
            <a:spLocks noGrp="1"/>
          </p:cNvSpPr>
          <p:nvPr>
            <p:ph type="body" idx="1"/>
          </p:nvPr>
        </p:nvSpPr>
        <p:spPr>
          <a:xfrm>
            <a:off x="325820" y="1249574"/>
            <a:ext cx="9148012" cy="406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2800">
                <a:solidFill>
                  <a:srgbClr val="0070C0"/>
                </a:solidFill>
              </a:rPr>
              <a:t>To establish the need for a systemic schedule of gifted services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800">
              <a:solidFill>
                <a:srgbClr val="C78354"/>
              </a:solidFill>
            </a:endParaRPr>
          </a:p>
          <a:p>
            <a:pPr marL="800100" lvl="1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Char char="•"/>
            </a:pPr>
            <a:r>
              <a:rPr lang="en-US" sz="2600">
                <a:solidFill>
                  <a:srgbClr val="C78354"/>
                </a:solidFill>
              </a:rPr>
              <a:t>Implementing district-wide gifted programming adoptions</a:t>
            </a:r>
            <a:endParaRPr/>
          </a:p>
          <a:p>
            <a:pPr marL="800100" lvl="1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Char char="•"/>
            </a:pPr>
            <a:r>
              <a:rPr lang="en-US" sz="2600">
                <a:solidFill>
                  <a:srgbClr val="C78354"/>
                </a:solidFill>
              </a:rPr>
              <a:t>Obtaining Governing Board approval for district gifted plan</a:t>
            </a:r>
            <a:endParaRPr/>
          </a:p>
          <a:p>
            <a:pPr marL="800100" lvl="1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Char char="•"/>
            </a:pPr>
            <a:r>
              <a:rPr lang="en-US" sz="2600">
                <a:solidFill>
                  <a:srgbClr val="C78354"/>
                </a:solidFill>
              </a:rPr>
              <a:t>Supporting Parent Group Partnerships</a:t>
            </a:r>
            <a:endParaRPr/>
          </a:p>
          <a:p>
            <a:pPr marL="800100" lvl="1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Char char="•"/>
            </a:pPr>
            <a:r>
              <a:rPr lang="en-US" sz="2600">
                <a:solidFill>
                  <a:srgbClr val="C78354"/>
                </a:solidFill>
              </a:rPr>
              <a:t>Building Principal support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sp>
        <p:nvSpPr>
          <p:cNvPr id="1244" name="Google Shape;1244;p158"/>
          <p:cNvSpPr txBox="1"/>
          <p:nvPr/>
        </p:nvSpPr>
        <p:spPr>
          <a:xfrm>
            <a:off x="325820" y="298811"/>
            <a:ext cx="661100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0773C0"/>
                </a:solidFill>
                <a:latin typeface="Calibri"/>
                <a:ea typeface="Calibri"/>
                <a:cs typeface="Calibri"/>
                <a:sym typeface="Calibri"/>
              </a:rPr>
              <a:t>ASSISTANT SUPERINTENDENT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59"/>
          <p:cNvSpPr txBox="1">
            <a:spLocks noGrp="1"/>
          </p:cNvSpPr>
          <p:nvPr>
            <p:ph type="body" idx="1"/>
          </p:nvPr>
        </p:nvSpPr>
        <p:spPr>
          <a:xfrm>
            <a:off x="464949" y="-612396"/>
            <a:ext cx="10768201" cy="562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4000" b="1" u="sng" cap="none">
                <a:solidFill>
                  <a:srgbClr val="0773C0"/>
                </a:solidFill>
                <a:latin typeface="Calibri"/>
                <a:ea typeface="Calibri"/>
                <a:cs typeface="Calibri"/>
                <a:sym typeface="Calibri"/>
              </a:rPr>
              <a:t>LANGUAGE ACQUISITION DIRECTOR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To inform ELL teachers and language acquisition testers on: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 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Characteristics of CLD gifted learners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Culturally responsive teaching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>
          <a:extLst>
            <a:ext uri="{FF2B5EF4-FFF2-40B4-BE49-F238E27FC236}">
              <a16:creationId xmlns:a16="http://schemas.microsoft.com/office/drawing/2014/main" id="{A366B330-C988-4412-FD08-0E0C8E403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59">
            <a:extLst>
              <a:ext uri="{FF2B5EF4-FFF2-40B4-BE49-F238E27FC236}">
                <a16:creationId xmlns:a16="http://schemas.microsoft.com/office/drawing/2014/main" id="{95194656-0768-BFC4-55FA-4EBF3CB1AF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4949" y="-612396"/>
            <a:ext cx="10768201" cy="562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4000" b="1" u="sng" cap="none" dirty="0">
                <a:solidFill>
                  <a:srgbClr val="0773C0"/>
                </a:solidFill>
                <a:latin typeface="Calibri"/>
                <a:ea typeface="Calibri"/>
                <a:cs typeface="Calibri"/>
                <a:sym typeface="Calibri"/>
              </a:rPr>
              <a:t>SPECIAL  EDUCATION  DIRECTOR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 dirty="0">
                <a:solidFill>
                  <a:schemeClr val="accent5"/>
                </a:solidFill>
              </a:rPr>
              <a:t>To inform:  School Psychologists and Special Ed. Teachers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 dirty="0">
                <a:solidFill>
                  <a:schemeClr val="accent5"/>
                </a:solidFill>
              </a:rPr>
              <a:t> </a:t>
            </a:r>
            <a:endParaRPr dirty="0"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 dirty="0">
                <a:solidFill>
                  <a:srgbClr val="C78354"/>
                </a:solidFill>
              </a:rPr>
              <a:t>Characteristics of gifted learners</a:t>
            </a:r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 dirty="0">
                <a:solidFill>
                  <a:srgbClr val="C78354"/>
                </a:solidFill>
              </a:rPr>
              <a:t>Identifying </a:t>
            </a:r>
            <a:r>
              <a:rPr lang="en-US" sz="2400">
                <a:solidFill>
                  <a:srgbClr val="C78354"/>
                </a:solidFill>
              </a:rPr>
              <a:t>2e student</a:t>
            </a:r>
            <a:endParaRPr dirty="0"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 dirty="0">
                <a:solidFill>
                  <a:srgbClr val="C78354"/>
                </a:solidFill>
              </a:rPr>
              <a:t>Teaching 2e students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 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9856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60"/>
          <p:cNvSpPr txBox="1">
            <a:spLocks noGrp="1"/>
          </p:cNvSpPr>
          <p:nvPr>
            <p:ph type="body" idx="1"/>
          </p:nvPr>
        </p:nvSpPr>
        <p:spPr>
          <a:xfrm>
            <a:off x="464949" y="-468255"/>
            <a:ext cx="10768201" cy="6155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To organize staffing to maximize gifted services when adjusting to: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endParaRPr sz="900">
              <a:solidFill>
                <a:srgbClr val="FFFF00"/>
              </a:solidFill>
            </a:endParaRPr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Gifted program modifications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Fluctuations in gifted student enrollment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Teaching expectations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1257" name="Google Shape;1257;p160"/>
          <p:cNvSpPr txBox="1"/>
          <p:nvPr/>
        </p:nvSpPr>
        <p:spPr>
          <a:xfrm>
            <a:off x="464949" y="297698"/>
            <a:ext cx="72311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HUMAN RESOURCES DIRECTOR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61"/>
          <p:cNvSpPr txBox="1">
            <a:spLocks noGrp="1"/>
          </p:cNvSpPr>
          <p:nvPr>
            <p:ph type="body" idx="1"/>
          </p:nvPr>
        </p:nvSpPr>
        <p:spPr>
          <a:xfrm>
            <a:off x="557049" y="0"/>
            <a:ext cx="12073180" cy="565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To review, track and chart student achievement data by: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endParaRPr sz="2600" i="1">
              <a:solidFill>
                <a:schemeClr val="accent5"/>
              </a:solidFill>
            </a:endParaRPr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School, grade level, ethnicity, Title 1 schools, etc.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Data strengthens and supports advocacy efforts!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1264" name="Google Shape;1264;p161"/>
          <p:cNvSpPr txBox="1"/>
          <p:nvPr/>
        </p:nvSpPr>
        <p:spPr>
          <a:xfrm>
            <a:off x="557049" y="159969"/>
            <a:ext cx="815602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ASSESSMENT DIRECTOR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62"/>
          <p:cNvSpPr txBox="1">
            <a:spLocks noGrp="1"/>
          </p:cNvSpPr>
          <p:nvPr>
            <p:ph type="body" idx="1"/>
          </p:nvPr>
        </p:nvSpPr>
        <p:spPr>
          <a:xfrm>
            <a:off x="600506" y="-125188"/>
            <a:ext cx="8753220" cy="640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To align curriculum and instruction to meet gifted students’ learning needs. 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endParaRPr sz="900" i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Involves: 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Pacing guides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Out-of-level curriculum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Emphasis on critical thinking and creativity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1271" name="Google Shape;1271;p162"/>
          <p:cNvSpPr txBox="1"/>
          <p:nvPr/>
        </p:nvSpPr>
        <p:spPr>
          <a:xfrm>
            <a:off x="546538" y="-12177"/>
            <a:ext cx="6096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CURRICULUM DIRECTOR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63"/>
          <p:cNvSpPr txBox="1">
            <a:spLocks noGrp="1"/>
          </p:cNvSpPr>
          <p:nvPr>
            <p:ph type="body" idx="1"/>
          </p:nvPr>
        </p:nvSpPr>
        <p:spPr>
          <a:xfrm>
            <a:off x="563214" y="-10511"/>
            <a:ext cx="8782122" cy="606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To provide specific professional learning opportunities and support for teachers of gifted students.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endParaRPr sz="90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Involves: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Inservices, workshops, conferences, etc.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Addressing nature &amp; needs of the gifted and effective instruction for high ability learners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1278" name="Google Shape;1278;p163"/>
          <p:cNvSpPr txBox="1"/>
          <p:nvPr/>
        </p:nvSpPr>
        <p:spPr>
          <a:xfrm>
            <a:off x="563213" y="-89283"/>
            <a:ext cx="732571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PD COORDINATOR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64"/>
          <p:cNvSpPr txBox="1">
            <a:spLocks noGrp="1"/>
          </p:cNvSpPr>
          <p:nvPr>
            <p:ph type="body" idx="1"/>
          </p:nvPr>
        </p:nvSpPr>
        <p:spPr>
          <a:xfrm>
            <a:off x="468630" y="367862"/>
            <a:ext cx="8834761" cy="6323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To collaborate when students have issues related to anxiety, perfectionism, radical acceleration, intensities, behavior, 2e, and absenteeism.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endParaRPr sz="900">
              <a:solidFill>
                <a:srgbClr val="FFFF00"/>
              </a:solidFill>
            </a:endParaRPr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Provide information on appropriate accommodations for gifted students with 504 plans</a:t>
            </a:r>
            <a:endParaRPr/>
          </a:p>
        </p:txBody>
      </p:sp>
      <p:sp>
        <p:nvSpPr>
          <p:cNvPr id="1285" name="Google Shape;1285;p164"/>
          <p:cNvSpPr txBox="1"/>
          <p:nvPr/>
        </p:nvSpPr>
        <p:spPr>
          <a:xfrm>
            <a:off x="468630" y="-111638"/>
            <a:ext cx="715754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STUDENT SERVICES DIRECTOR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65"/>
          <p:cNvSpPr txBox="1">
            <a:spLocks noGrp="1"/>
          </p:cNvSpPr>
          <p:nvPr>
            <p:ph type="body" idx="1"/>
          </p:nvPr>
        </p:nvSpPr>
        <p:spPr>
          <a:xfrm>
            <a:off x="641132" y="1093076"/>
            <a:ext cx="10650026" cy="610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To examine and record gifted student demographics.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endParaRPr sz="2600" i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Useful for: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endParaRPr sz="900">
              <a:solidFill>
                <a:srgbClr val="FFFF00"/>
              </a:solidFill>
            </a:endParaRPr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Advocating for equity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Funding decisions</a:t>
            </a:r>
            <a:endParaRPr/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Embedding gifted education into school structures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1292" name="Google Shape;1292;p165"/>
          <p:cNvSpPr txBox="1"/>
          <p:nvPr/>
        </p:nvSpPr>
        <p:spPr>
          <a:xfrm>
            <a:off x="641132" y="259226"/>
            <a:ext cx="5181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TITLE I COORDINATOR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3" name="Google Shape;913;p122" descr="Woman face silhouette in backlight vector"/>
          <p:cNvPicPr preferRelativeResize="0"/>
          <p:nvPr/>
        </p:nvPicPr>
        <p:blipFill rotWithShape="1">
          <a:blip r:embed="rId3">
            <a:alphaModFix/>
          </a:blip>
          <a:srcRect l="2078" r="659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 w="9525" cap="flat" cmpd="sng">
            <a:solidFill>
              <a:srgbClr val="1C60B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4" name="Google Shape;914;p122"/>
          <p:cNvSpPr txBox="1"/>
          <p:nvPr/>
        </p:nvSpPr>
        <p:spPr>
          <a:xfrm>
            <a:off x="308659" y="1017855"/>
            <a:ext cx="617728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“JEDI”  RELATED TO GIFTED 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5" name="Google Shape;915;p122"/>
          <p:cNvGrpSpPr/>
          <p:nvPr/>
        </p:nvGrpSpPr>
        <p:grpSpPr>
          <a:xfrm>
            <a:off x="1392351" y="1480298"/>
            <a:ext cx="3611392" cy="5606248"/>
            <a:chOff x="1450743" y="875473"/>
            <a:chExt cx="3611392" cy="5606248"/>
          </a:xfrm>
        </p:grpSpPr>
        <p:grpSp>
          <p:nvGrpSpPr>
            <p:cNvPr id="916" name="Google Shape;916;p122"/>
            <p:cNvGrpSpPr/>
            <p:nvPr/>
          </p:nvGrpSpPr>
          <p:grpSpPr>
            <a:xfrm>
              <a:off x="1450743" y="1509090"/>
              <a:ext cx="814934" cy="3839818"/>
              <a:chOff x="1902343" y="1923"/>
              <a:chExt cx="814934" cy="3839818"/>
            </a:xfrm>
          </p:grpSpPr>
          <p:sp>
            <p:nvSpPr>
              <p:cNvPr id="917" name="Google Shape;917;p122"/>
              <p:cNvSpPr/>
              <p:nvPr/>
            </p:nvSpPr>
            <p:spPr>
              <a:xfrm>
                <a:off x="1902343" y="1923"/>
                <a:ext cx="814934" cy="925257"/>
              </a:xfrm>
              <a:prstGeom prst="roundRect">
                <a:avLst>
                  <a:gd name="adj" fmla="val 16667"/>
                </a:avLst>
              </a:prstGeom>
              <a:solidFill>
                <a:srgbClr val="4372C3">
                  <a:alpha val="8941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122"/>
              <p:cNvSpPr txBox="1"/>
              <p:nvPr/>
            </p:nvSpPr>
            <p:spPr>
              <a:xfrm>
                <a:off x="1942125" y="41705"/>
                <a:ext cx="735370" cy="8456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9050" tIns="89525" rIns="179050" bIns="89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4700"/>
                  <a:buFont typeface="Calibri"/>
                  <a:buNone/>
                </a:pPr>
                <a:r>
                  <a:rPr lang="en-US" sz="47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122"/>
              <p:cNvSpPr/>
              <p:nvPr/>
            </p:nvSpPr>
            <p:spPr>
              <a:xfrm>
                <a:off x="1902343" y="973444"/>
                <a:ext cx="814934" cy="925257"/>
              </a:xfrm>
              <a:prstGeom prst="roundRect">
                <a:avLst>
                  <a:gd name="adj" fmla="val 16667"/>
                </a:avLst>
              </a:prstGeom>
              <a:solidFill>
                <a:srgbClr val="4372C3">
                  <a:alpha val="76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122"/>
              <p:cNvSpPr txBox="1"/>
              <p:nvPr/>
            </p:nvSpPr>
            <p:spPr>
              <a:xfrm>
                <a:off x="1942125" y="1013226"/>
                <a:ext cx="735370" cy="8456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9050" tIns="89525" rIns="179050" bIns="89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4700"/>
                  <a:buFont typeface="Calibri"/>
                  <a:buNone/>
                </a:pPr>
                <a:r>
                  <a:rPr lang="en-US" sz="47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122"/>
              <p:cNvSpPr/>
              <p:nvPr/>
            </p:nvSpPr>
            <p:spPr>
              <a:xfrm>
                <a:off x="1902343" y="1944964"/>
                <a:ext cx="814934" cy="925257"/>
              </a:xfrm>
              <a:prstGeom prst="roundRect">
                <a:avLst>
                  <a:gd name="adj" fmla="val 16667"/>
                </a:avLst>
              </a:prstGeom>
              <a:solidFill>
                <a:srgbClr val="4372C3">
                  <a:alpha val="62745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122"/>
              <p:cNvSpPr txBox="1"/>
              <p:nvPr/>
            </p:nvSpPr>
            <p:spPr>
              <a:xfrm>
                <a:off x="1942125" y="1984746"/>
                <a:ext cx="735370" cy="8456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9050" tIns="89525" rIns="179050" bIns="89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4700"/>
                  <a:buFont typeface="Calibri"/>
                  <a:buNone/>
                </a:pPr>
                <a:r>
                  <a:rPr lang="en-US" sz="47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122"/>
              <p:cNvSpPr/>
              <p:nvPr/>
            </p:nvSpPr>
            <p:spPr>
              <a:xfrm>
                <a:off x="1902343" y="2916484"/>
                <a:ext cx="814934" cy="925257"/>
              </a:xfrm>
              <a:prstGeom prst="roundRect">
                <a:avLst>
                  <a:gd name="adj" fmla="val 16667"/>
                </a:avLst>
              </a:prstGeom>
              <a:solidFill>
                <a:srgbClr val="4372C3">
                  <a:alpha val="4941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122"/>
              <p:cNvSpPr txBox="1"/>
              <p:nvPr/>
            </p:nvSpPr>
            <p:spPr>
              <a:xfrm>
                <a:off x="1942125" y="2956266"/>
                <a:ext cx="735370" cy="8456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9050" tIns="89525" rIns="179050" bIns="89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4700"/>
                  <a:buFont typeface="Calibri"/>
                  <a:buNone/>
                </a:pPr>
                <a:r>
                  <a:rPr lang="en-US" sz="47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5" name="Google Shape;925;p122"/>
            <p:cNvSpPr txBox="1"/>
            <p:nvPr/>
          </p:nvSpPr>
          <p:spPr>
            <a:xfrm>
              <a:off x="2343437" y="1630592"/>
              <a:ext cx="2251474" cy="90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166FE6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rgbClr val="166FE6"/>
                  </a:solidFill>
                  <a:latin typeface="Calibri"/>
                  <a:ea typeface="Calibri"/>
                  <a:cs typeface="Calibri"/>
                  <a:sym typeface="Calibri"/>
                </a:rPr>
                <a:t>JUSTICE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166FE6"/>
                </a:buClr>
                <a:buSzPts val="3200"/>
                <a:buFont typeface="Calibri"/>
                <a:buNone/>
              </a:pPr>
              <a:endParaRPr sz="3200" b="0" i="0" u="none" strike="noStrike" cap="none">
                <a:solidFill>
                  <a:srgbClr val="166FE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22"/>
            <p:cNvSpPr txBox="1"/>
            <p:nvPr/>
          </p:nvSpPr>
          <p:spPr>
            <a:xfrm>
              <a:off x="2329954" y="2567127"/>
              <a:ext cx="2251474" cy="90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6FE6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166FE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166FE6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rgbClr val="166FE6"/>
                  </a:solidFill>
                  <a:latin typeface="Calibri"/>
                  <a:ea typeface="Calibri"/>
                  <a:cs typeface="Calibri"/>
                  <a:sym typeface="Calibri"/>
                </a:rPr>
                <a:t>EQUITY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166FE6"/>
                </a:buClr>
                <a:buSzPts val="3200"/>
                <a:buFont typeface="Calibri"/>
                <a:buNone/>
              </a:pPr>
              <a:endParaRPr sz="3200" b="0" i="0" u="none" strike="noStrike" cap="none">
                <a:solidFill>
                  <a:srgbClr val="166FE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22"/>
            <p:cNvSpPr txBox="1"/>
            <p:nvPr/>
          </p:nvSpPr>
          <p:spPr>
            <a:xfrm>
              <a:off x="2339103" y="3299096"/>
              <a:ext cx="2251474" cy="90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166FE6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rgbClr val="166FE6"/>
                  </a:solidFill>
                  <a:latin typeface="Calibri"/>
                  <a:ea typeface="Calibri"/>
                  <a:cs typeface="Calibri"/>
                  <a:sym typeface="Calibri"/>
                </a:rPr>
                <a:t>DIVERSITY</a:t>
              </a:r>
              <a:endParaRPr sz="1300" b="0" i="0" u="none" strike="noStrike" cap="none">
                <a:solidFill>
                  <a:srgbClr val="166FE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3175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28" name="Google Shape;928;p122" descr="A picture containing ligh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8178137">
              <a:off x="2721522" y="4180645"/>
              <a:ext cx="1961247" cy="18846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9" name="Google Shape;929;p122"/>
            <p:cNvSpPr txBox="1"/>
            <p:nvPr/>
          </p:nvSpPr>
          <p:spPr>
            <a:xfrm>
              <a:off x="2343437" y="4381576"/>
              <a:ext cx="2251474" cy="90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166FE6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rgbClr val="166FE6"/>
                  </a:solidFill>
                  <a:latin typeface="Calibri"/>
                  <a:ea typeface="Calibri"/>
                  <a:cs typeface="Calibri"/>
                  <a:sym typeface="Calibri"/>
                </a:rPr>
                <a:t>INCLUSION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3175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0" name="Google Shape;930;p122" descr="A picture containing ligh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8178137">
              <a:off x="2715421" y="3214538"/>
              <a:ext cx="1961247" cy="1884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1" name="Google Shape;931;p122" descr="A picture containing ligh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8178137">
              <a:off x="2709320" y="2206162"/>
              <a:ext cx="1961247" cy="1884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2" name="Google Shape;932;p122" descr="A picture containing ligh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8178137">
              <a:off x="2703218" y="1291913"/>
              <a:ext cx="1961247" cy="18846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66"/>
          <p:cNvSpPr txBox="1">
            <a:spLocks noGrp="1"/>
          </p:cNvSpPr>
          <p:nvPr>
            <p:ph type="title"/>
          </p:nvPr>
        </p:nvSpPr>
        <p:spPr>
          <a:xfrm>
            <a:off x="463008" y="8389"/>
            <a:ext cx="10166068" cy="100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en-US" b="1" u="sng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COMMUNITY EDUCATION DEPARTMENT</a:t>
            </a:r>
            <a:endParaRPr/>
          </a:p>
        </p:txBody>
      </p:sp>
      <p:sp>
        <p:nvSpPr>
          <p:cNvPr id="1298" name="Google Shape;1298;p166"/>
          <p:cNvSpPr txBox="1">
            <a:spLocks noGrp="1"/>
          </p:cNvSpPr>
          <p:nvPr>
            <p:ph type="body" idx="1"/>
          </p:nvPr>
        </p:nvSpPr>
        <p:spPr>
          <a:xfrm>
            <a:off x="463008" y="1016799"/>
            <a:ext cx="8597103" cy="4446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80"/>
              <a:buNone/>
            </a:pPr>
            <a:r>
              <a:rPr lang="en-US" sz="2600" i="1">
                <a:solidFill>
                  <a:schemeClr val="accent5"/>
                </a:solidFill>
              </a:rPr>
              <a:t>To develop enrichment classes designed toward gifted learners in afterschool and summer school programs.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endParaRPr sz="900">
              <a:solidFill>
                <a:srgbClr val="FFFF00"/>
              </a:solidFill>
            </a:endParaRPr>
          </a:p>
          <a:p>
            <a:pPr marL="800100" lvl="1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rgbClr val="C78354"/>
                </a:solidFill>
              </a:rPr>
              <a:t>Consider creating a gifted preschool to complement the other PSs offered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" name="Google Shape;1305;p167"/>
          <p:cNvPicPr preferRelativeResize="0"/>
          <p:nvPr/>
        </p:nvPicPr>
        <p:blipFill rotWithShape="1">
          <a:blip r:embed="rId3">
            <a:alphaModFix/>
          </a:blip>
          <a:srcRect l="-3006" t="2203" r="-4305" b="2201"/>
          <a:stretch/>
        </p:blipFill>
        <p:spPr>
          <a:xfrm>
            <a:off x="253196" y="5"/>
            <a:ext cx="41308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167"/>
          <p:cNvSpPr/>
          <p:nvPr/>
        </p:nvSpPr>
        <p:spPr>
          <a:xfrm>
            <a:off x="4637247" y="0"/>
            <a:ext cx="755475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167"/>
          <p:cNvSpPr txBox="1">
            <a:spLocks noGrp="1"/>
          </p:cNvSpPr>
          <p:nvPr>
            <p:ph type="body" idx="1"/>
          </p:nvPr>
        </p:nvSpPr>
        <p:spPr>
          <a:xfrm>
            <a:off x="4896092" y="219920"/>
            <a:ext cx="7042712" cy="663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100" i="1">
                <a:solidFill>
                  <a:schemeClr val="lt1"/>
                </a:solidFill>
              </a:rPr>
              <a:t>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None/>
            </a:pPr>
            <a:r>
              <a:rPr lang="en-US" sz="3600" b="0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Speaking w/ Admin a</a:t>
            </a:r>
            <a:r>
              <a:rPr lang="en-US" sz="36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 Q’s like…</a:t>
            </a:r>
            <a:endParaRPr/>
          </a:p>
          <a:p>
            <a:pPr marL="342900" marR="0" lvl="0" indent="-20510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32C7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2C7A9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2C7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 our gifted students need from the new science (math, reading, etc.) adoption?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2C7A9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2C7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should I prepare my gifted students for grade level state assessment when they are subject area accelerated?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2C7A9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2C7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we support gifted cluster teachers in obtaining a gifted endorsement?</a:t>
            </a:r>
            <a:endParaRPr/>
          </a:p>
          <a:p>
            <a:pPr marL="342900" marR="0" lvl="0" indent="-18542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32C7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None/>
            </a:pPr>
            <a:r>
              <a:rPr lang="en-US" sz="28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draws attention to, and builds awareness of, gifted students’ needs within standard school structures</a:t>
            </a:r>
            <a:r>
              <a:rPr lang="en-US" sz="32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Google Shape;1312;p168" descr="Woman face silhouette in backlight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9325" y="1393646"/>
            <a:ext cx="3875314" cy="4070708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8"/>
          <p:cNvSpPr txBox="1"/>
          <p:nvPr/>
        </p:nvSpPr>
        <p:spPr>
          <a:xfrm>
            <a:off x="-11875" y="165870"/>
            <a:ext cx="11582400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4" name="Google Shape;1314;p168"/>
          <p:cNvSpPr txBox="1"/>
          <p:nvPr/>
        </p:nvSpPr>
        <p:spPr>
          <a:xfrm>
            <a:off x="676324" y="3201983"/>
            <a:ext cx="5588551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 dirty="0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 dirty="0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Dina Brulles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dbrulles@gmail.com</a:t>
            </a:r>
            <a:endParaRPr lang="en-US" sz="2000" b="0" i="0" u="none" strike="noStrike" cap="none" dirty="0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 err="1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www.giftededucationconsultants.com</a:t>
            </a:r>
            <a:endParaRPr sz="2000" b="0" i="0" u="none" strike="noStrike" cap="none" dirty="0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23"/>
          <p:cNvSpPr/>
          <p:nvPr/>
        </p:nvSpPr>
        <p:spPr>
          <a:xfrm>
            <a:off x="-7414030" y="-553922"/>
            <a:ext cx="8697485" cy="8697485"/>
          </a:xfrm>
          <a:prstGeom prst="blockArc">
            <a:avLst>
              <a:gd name="adj1" fmla="val 18900000"/>
              <a:gd name="adj2" fmla="val 2700000"/>
              <a:gd name="adj3" fmla="val 248"/>
            </a:avLst>
          </a:prstGeom>
          <a:noFill/>
          <a:ln w="12700" cap="flat" cmpd="sng">
            <a:solidFill>
              <a:srgbClr val="345A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123"/>
          <p:cNvSpPr/>
          <p:nvPr/>
        </p:nvSpPr>
        <p:spPr>
          <a:xfrm>
            <a:off x="621305" y="1060065"/>
            <a:ext cx="11088211" cy="994315"/>
          </a:xfrm>
          <a:custGeom>
            <a:avLst/>
            <a:gdLst/>
            <a:ahLst/>
            <a:cxnLst/>
            <a:rect l="l" t="t" r="r" b="b"/>
            <a:pathLst>
              <a:path w="11088211" h="994315" extrusionOk="0">
                <a:moveTo>
                  <a:pt x="0" y="0"/>
                </a:moveTo>
                <a:lnTo>
                  <a:pt x="11088211" y="0"/>
                </a:lnTo>
                <a:lnTo>
                  <a:pt x="11088211" y="994315"/>
                </a:lnTo>
                <a:lnTo>
                  <a:pt x="0" y="994315"/>
                </a:lnTo>
                <a:lnTo>
                  <a:pt x="0" y="0"/>
                </a:lnTo>
                <a:close/>
              </a:path>
            </a:pathLst>
          </a:custGeom>
          <a:solidFill>
            <a:srgbClr val="4372C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89225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Justice: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explicitly</a:t>
            </a:r>
            <a:r>
              <a:rPr lang="en-US" sz="2400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creating procedures that </a:t>
            </a:r>
            <a:r>
              <a:rPr lang="en-US" sz="2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ensure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that gifted programs are </a:t>
            </a:r>
            <a:r>
              <a:rPr lang="en-US" sz="2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equitable, inclusive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2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honor 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diversity in schools.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23"/>
          <p:cNvSpPr/>
          <p:nvPr/>
        </p:nvSpPr>
        <p:spPr>
          <a:xfrm>
            <a:off x="-142" y="935775"/>
            <a:ext cx="1242894" cy="124289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123"/>
          <p:cNvSpPr/>
          <p:nvPr/>
        </p:nvSpPr>
        <p:spPr>
          <a:xfrm>
            <a:off x="1191369" y="2551796"/>
            <a:ext cx="10518147" cy="994315"/>
          </a:xfrm>
          <a:custGeom>
            <a:avLst/>
            <a:gdLst/>
            <a:ahLst/>
            <a:cxnLst/>
            <a:rect l="l" t="t" r="r" b="b"/>
            <a:pathLst>
              <a:path w="10518147" h="994315" extrusionOk="0">
                <a:moveTo>
                  <a:pt x="0" y="0"/>
                </a:moveTo>
                <a:lnTo>
                  <a:pt x="10518147" y="0"/>
                </a:lnTo>
                <a:lnTo>
                  <a:pt x="10518147" y="994315"/>
                </a:lnTo>
                <a:lnTo>
                  <a:pt x="0" y="994315"/>
                </a:lnTo>
                <a:lnTo>
                  <a:pt x="0" y="0"/>
                </a:lnTo>
                <a:close/>
              </a:path>
            </a:pathLst>
          </a:custGeom>
          <a:solidFill>
            <a:srgbClr val="4372C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89225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Equity: </a:t>
            </a:r>
            <a:r>
              <a:rPr lang="en-US" sz="2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evaluates 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identifies strategies for minimizing underrepresentation &amp; </a:t>
            </a:r>
            <a:r>
              <a:rPr lang="en-US" sz="2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creates protocols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for ID and serving underserved populations.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123"/>
          <p:cNvSpPr/>
          <p:nvPr/>
        </p:nvSpPr>
        <p:spPr>
          <a:xfrm>
            <a:off x="569922" y="2427507"/>
            <a:ext cx="1242894" cy="124289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123"/>
          <p:cNvSpPr/>
          <p:nvPr/>
        </p:nvSpPr>
        <p:spPr>
          <a:xfrm>
            <a:off x="1191369" y="4043528"/>
            <a:ext cx="10518147" cy="994315"/>
          </a:xfrm>
          <a:custGeom>
            <a:avLst/>
            <a:gdLst/>
            <a:ahLst/>
            <a:cxnLst/>
            <a:rect l="l" t="t" r="r" b="b"/>
            <a:pathLst>
              <a:path w="10518147" h="994315" extrusionOk="0">
                <a:moveTo>
                  <a:pt x="0" y="0"/>
                </a:moveTo>
                <a:lnTo>
                  <a:pt x="10518147" y="0"/>
                </a:lnTo>
                <a:lnTo>
                  <a:pt x="10518147" y="994315"/>
                </a:lnTo>
                <a:lnTo>
                  <a:pt x="0" y="994315"/>
                </a:lnTo>
                <a:lnTo>
                  <a:pt x="0" y="0"/>
                </a:lnTo>
                <a:close/>
              </a:path>
            </a:pathLst>
          </a:custGeom>
          <a:solidFill>
            <a:srgbClr val="4372C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89225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Diversity:  </a:t>
            </a:r>
            <a:r>
              <a:rPr lang="en-US" sz="2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inclusivity in gifted services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which relies on equitable ID &amp; programming.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123"/>
          <p:cNvSpPr/>
          <p:nvPr/>
        </p:nvSpPr>
        <p:spPr>
          <a:xfrm>
            <a:off x="569922" y="3919238"/>
            <a:ext cx="1242894" cy="124289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123"/>
          <p:cNvSpPr/>
          <p:nvPr/>
        </p:nvSpPr>
        <p:spPr>
          <a:xfrm>
            <a:off x="621305" y="5535259"/>
            <a:ext cx="11088211" cy="994315"/>
          </a:xfrm>
          <a:custGeom>
            <a:avLst/>
            <a:gdLst/>
            <a:ahLst/>
            <a:cxnLst/>
            <a:rect l="l" t="t" r="r" b="b"/>
            <a:pathLst>
              <a:path w="11088211" h="994315" extrusionOk="0">
                <a:moveTo>
                  <a:pt x="0" y="0"/>
                </a:moveTo>
                <a:lnTo>
                  <a:pt x="11088211" y="0"/>
                </a:lnTo>
                <a:lnTo>
                  <a:pt x="11088211" y="994315"/>
                </a:lnTo>
                <a:lnTo>
                  <a:pt x="0" y="994315"/>
                </a:lnTo>
                <a:lnTo>
                  <a:pt x="0" y="0"/>
                </a:lnTo>
                <a:close/>
              </a:path>
            </a:pathLst>
          </a:custGeom>
          <a:solidFill>
            <a:srgbClr val="4372C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89225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Inclusion: 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invitation to contribute to procedures that invite and honor diversity in order to </a:t>
            </a:r>
            <a:r>
              <a:rPr lang="en-US" sz="24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create welcoming and valued participation 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gifted services. 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23"/>
          <p:cNvSpPr/>
          <p:nvPr/>
        </p:nvSpPr>
        <p:spPr>
          <a:xfrm>
            <a:off x="-142" y="5410970"/>
            <a:ext cx="1242894" cy="124289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123"/>
          <p:cNvSpPr txBox="1"/>
          <p:nvPr/>
        </p:nvSpPr>
        <p:spPr>
          <a:xfrm>
            <a:off x="3185160" y="132279"/>
            <a:ext cx="64922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6FE6"/>
              </a:buClr>
              <a:buSzPts val="3200"/>
              <a:buFont typeface="Calibri"/>
              <a:buNone/>
            </a:pPr>
            <a:r>
              <a:rPr lang="en-US" sz="3200" b="1" i="1" u="none" strike="noStrike" cap="none">
                <a:solidFill>
                  <a:srgbClr val="166FE6"/>
                </a:solidFill>
                <a:latin typeface="Calibri"/>
                <a:ea typeface="Calibri"/>
                <a:cs typeface="Calibri"/>
                <a:sym typeface="Calibri"/>
              </a:rPr>
              <a:t>“JEDI”  RELATED TO GIFTED 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24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4789967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None/>
            </a:pPr>
            <a:r>
              <a:rPr lang="en-US" sz="3500" i="1">
                <a:solidFill>
                  <a:srgbClr val="FFFF00"/>
                </a:solidFill>
              </a:rPr>
              <a:t>Diversity asks:</a:t>
            </a:r>
            <a:endParaRPr sz="3500">
              <a:solidFill>
                <a:srgbClr val="F3D6AB"/>
              </a:solidFill>
            </a:endParaRPr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>
              <a:solidFill>
                <a:srgbClr val="F3D6AB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9D77"/>
              </a:buClr>
              <a:buSzPts val="2800"/>
              <a:buChar char="•"/>
            </a:pPr>
            <a:r>
              <a:rPr lang="en-US" sz="2800">
                <a:solidFill>
                  <a:srgbClr val="4AFEB5"/>
                </a:solidFill>
              </a:rPr>
              <a:t>Who is included in our gifted programs?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  <p:pic>
        <p:nvPicPr>
          <p:cNvPr id="952" name="Google Shape;952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4" y="4100975"/>
            <a:ext cx="2865368" cy="25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6561" y="3768567"/>
            <a:ext cx="2517866" cy="2694666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24"/>
          <p:cNvSpPr txBox="1">
            <a:spLocks noGrp="1"/>
          </p:cNvSpPr>
          <p:nvPr>
            <p:ph type="body" idx="2"/>
          </p:nvPr>
        </p:nvSpPr>
        <p:spPr>
          <a:xfrm>
            <a:off x="6137115" y="548640"/>
            <a:ext cx="4184034" cy="467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None/>
            </a:pPr>
            <a:r>
              <a:rPr lang="en-US" sz="3500" i="1">
                <a:solidFill>
                  <a:srgbClr val="FFFF00"/>
                </a:solidFill>
              </a:rPr>
              <a:t>Equity responds:</a:t>
            </a:r>
            <a:endParaRPr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>
              <a:solidFill>
                <a:srgbClr val="F3D6AB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931F"/>
              </a:buClr>
              <a:buSzPts val="2800"/>
              <a:buChar char="•"/>
            </a:pPr>
            <a:r>
              <a:rPr lang="en-US" sz="2800">
                <a:solidFill>
                  <a:srgbClr val="F9931F"/>
                </a:solidFill>
              </a:rPr>
              <a:t>Who wants/needs to be included in our gifted programs, but cannot?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931F"/>
              </a:buClr>
              <a:buSzPts val="2800"/>
              <a:buNone/>
            </a:pPr>
            <a:endParaRPr sz="2800">
              <a:solidFill>
                <a:srgbClr val="F9931F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931F"/>
              </a:buClr>
              <a:buSzPts val="2800"/>
              <a:buChar char="•"/>
            </a:pPr>
            <a:r>
              <a:rPr lang="en-US" sz="2800">
                <a:solidFill>
                  <a:srgbClr val="F9931F"/>
                </a:solidFill>
              </a:rPr>
              <a:t>Whose ability is not even recognized for admittance in our gifted programs?</a:t>
            </a:r>
            <a:endParaRPr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125" descr="Woman s face silhouette in backlight vector"/>
          <p:cNvPicPr preferRelativeResize="0"/>
          <p:nvPr/>
        </p:nvPicPr>
        <p:blipFill rotWithShape="1">
          <a:blip r:embed="rId3">
            <a:alphaModFix/>
          </a:blip>
          <a:srcRect b="5664"/>
          <a:stretch/>
        </p:blipFill>
        <p:spPr>
          <a:xfrm>
            <a:off x="7937863" y="3219453"/>
            <a:ext cx="3671884" cy="3638547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25"/>
          <p:cNvSpPr txBox="1"/>
          <p:nvPr/>
        </p:nvSpPr>
        <p:spPr>
          <a:xfrm>
            <a:off x="590901" y="1470576"/>
            <a:ext cx="31309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entury Gothic"/>
              <a:buNone/>
            </a:pPr>
            <a:r>
              <a:rPr lang="en-US" sz="32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Diversity asks: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125"/>
          <p:cNvSpPr txBox="1"/>
          <p:nvPr/>
        </p:nvSpPr>
        <p:spPr>
          <a:xfrm>
            <a:off x="6096000" y="772158"/>
            <a:ext cx="33906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entury Gothic"/>
              <a:buNone/>
            </a:pPr>
            <a:r>
              <a:rPr lang="en-US" sz="32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Equity responds: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25"/>
          <p:cNvSpPr txBox="1"/>
          <p:nvPr/>
        </p:nvSpPr>
        <p:spPr>
          <a:xfrm>
            <a:off x="6096000" y="1470576"/>
            <a:ext cx="5707013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AAA1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62AAA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conditions have we created that maintain certain groups as the de facto majority here?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3" name="Google Shape;963;p125" descr="African bearded man portrait silhouette vector"/>
          <p:cNvPicPr preferRelativeResize="0"/>
          <p:nvPr/>
        </p:nvPicPr>
        <p:blipFill rotWithShape="1">
          <a:blip r:embed="rId4">
            <a:alphaModFix/>
          </a:blip>
          <a:srcRect b="5694"/>
          <a:stretch/>
        </p:blipFill>
        <p:spPr>
          <a:xfrm flipH="1">
            <a:off x="1272563" y="3429000"/>
            <a:ext cx="3461605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25"/>
          <p:cNvSpPr txBox="1"/>
          <p:nvPr/>
        </p:nvSpPr>
        <p:spPr>
          <a:xfrm>
            <a:off x="590901" y="2082076"/>
            <a:ext cx="46233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801A"/>
              </a:buClr>
              <a:buSzPts val="3200"/>
              <a:buFont typeface="Century Gothic"/>
              <a:buNone/>
            </a:pPr>
            <a:r>
              <a:rPr lang="en-US" sz="3200" b="0" i="0" u="none" strike="noStrike" cap="none">
                <a:solidFill>
                  <a:srgbClr val="FE80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many additional  students of color do we have this year than last?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26"/>
          <p:cNvPicPr preferRelativeResize="0"/>
          <p:nvPr/>
        </p:nvPicPr>
        <p:blipFill rotWithShape="1">
          <a:blip r:embed="rId3">
            <a:alphaModFix/>
          </a:blip>
          <a:srcRect t="2045" b="1246"/>
          <a:stretch/>
        </p:blipFill>
        <p:spPr>
          <a:xfrm>
            <a:off x="8734833" y="3535140"/>
            <a:ext cx="3283328" cy="321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26" descr="Woman portrait silhouette in contrast backlight vector"/>
          <p:cNvPicPr preferRelativeResize="0"/>
          <p:nvPr/>
        </p:nvPicPr>
        <p:blipFill rotWithShape="1">
          <a:blip r:embed="rId4">
            <a:alphaModFix/>
          </a:blip>
          <a:srcRect b="6191"/>
          <a:stretch/>
        </p:blipFill>
        <p:spPr>
          <a:xfrm flipH="1">
            <a:off x="1824964" y="3535140"/>
            <a:ext cx="3264408" cy="321672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26"/>
          <p:cNvSpPr txBox="1"/>
          <p:nvPr/>
        </p:nvSpPr>
        <p:spPr>
          <a:xfrm>
            <a:off x="857027" y="1475412"/>
            <a:ext cx="32774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 asks: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26"/>
          <p:cNvSpPr txBox="1"/>
          <p:nvPr/>
        </p:nvSpPr>
        <p:spPr>
          <a:xfrm>
            <a:off x="856682" y="2060187"/>
            <a:ext cx="455527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C45DD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this environment safe for everyone to feel they belong?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26"/>
          <p:cNvSpPr txBox="1"/>
          <p:nvPr/>
        </p:nvSpPr>
        <p:spPr>
          <a:xfrm>
            <a:off x="6134349" y="675982"/>
            <a:ext cx="39485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1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Justice challenges: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26"/>
          <p:cNvSpPr txBox="1"/>
          <p:nvPr/>
        </p:nvSpPr>
        <p:spPr>
          <a:xfrm>
            <a:off x="6134349" y="1260757"/>
            <a:ext cx="520096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6F94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Whose well being is sacrificed and minimized to allow others to be comfortable maintaining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6F94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views?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Quotable">
  <a:themeElements>
    <a:clrScheme name="Quotable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Facet">
  <a:themeElements>
    <a:clrScheme name="Custom 8">
      <a:dk1>
        <a:srgbClr val="40AFFF"/>
      </a:dk1>
      <a:lt1>
        <a:srgbClr val="FFFFFF"/>
      </a:lt1>
      <a:dk2>
        <a:srgbClr val="29AAE2"/>
      </a:dk2>
      <a:lt2>
        <a:srgbClr val="E7E6E6"/>
      </a:lt2>
      <a:accent1>
        <a:srgbClr val="0070C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C28BA3F007D0449F6A352EF668DD69" ma:contentTypeVersion="18" ma:contentTypeDescription="Create a new document." ma:contentTypeScope="" ma:versionID="a860d5778781d2116e10045a2d58d14d">
  <xsd:schema xmlns:xsd="http://www.w3.org/2001/XMLSchema" xmlns:xs="http://www.w3.org/2001/XMLSchema" xmlns:p="http://schemas.microsoft.com/office/2006/metadata/properties" xmlns:ns2="6e2d22be-8d75-472d-aa5a-a1738bebb35d" xmlns:ns3="abfa4802-f282-4264-9e28-f1e7d2427011" targetNamespace="http://schemas.microsoft.com/office/2006/metadata/properties" ma:root="true" ma:fieldsID="1b5732450ba2e4014970d07b594755aa" ns2:_="" ns3:_="">
    <xsd:import namespace="6e2d22be-8d75-472d-aa5a-a1738bebb35d"/>
    <xsd:import namespace="abfa4802-f282-4264-9e28-f1e7d24270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d22be-8d75-472d-aa5a-a1738bebb3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e6962ab-0744-46a3-9e0f-3fe952fbdf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fa4802-f282-4264-9e28-f1e7d24270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244770a-21ad-4d25-8a9e-fbe760dc8f5f}" ma:internalName="TaxCatchAll" ma:showField="CatchAllData" ma:web="abfa4802-f282-4264-9e28-f1e7d24270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4A2B59-EB5A-425E-9484-2897E19EE383}"/>
</file>

<file path=customXml/itemProps2.xml><?xml version="1.0" encoding="utf-8"?>
<ds:datastoreItem xmlns:ds="http://schemas.openxmlformats.org/officeDocument/2006/customXml" ds:itemID="{A348100E-4803-4AA1-98B9-A8AE84A1730B}"/>
</file>

<file path=docProps/app.xml><?xml version="1.0" encoding="utf-8"?>
<Properties xmlns="http://schemas.openxmlformats.org/officeDocument/2006/extended-properties" xmlns:vt="http://schemas.openxmlformats.org/officeDocument/2006/docPropsVTypes">
  <TotalTime>8492</TotalTime>
  <Words>1865</Words>
  <Application>Microsoft Macintosh PowerPoint</Application>
  <PresentationFormat>Widescreen</PresentationFormat>
  <Paragraphs>370</Paragraphs>
  <Slides>52</Slides>
  <Notes>51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Lucida Sans</vt:lpstr>
      <vt:lpstr>Garamond</vt:lpstr>
      <vt:lpstr>Arial</vt:lpstr>
      <vt:lpstr>Noto Sans Symbols</vt:lpstr>
      <vt:lpstr>Trebuchet MS</vt:lpstr>
      <vt:lpstr>Century Gothic</vt:lpstr>
      <vt:lpstr>Calibri</vt:lpstr>
      <vt:lpstr>Office Theme</vt:lpstr>
      <vt:lpstr>Facet</vt:lpstr>
      <vt:lpstr>1_Vapor Trail</vt:lpstr>
      <vt:lpstr>Vapor Trail</vt:lpstr>
      <vt:lpstr>Office Theme</vt:lpstr>
      <vt:lpstr>Quotable</vt:lpstr>
      <vt:lpstr>1_Facet</vt:lpstr>
      <vt:lpstr>Organic</vt:lpstr>
      <vt:lpstr>PowerPoint Presentation</vt:lpstr>
      <vt:lpstr>PowerPoint Presentation</vt:lpstr>
      <vt:lpstr>My Message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LEADERS AND ADVOCATES:</vt:lpstr>
      <vt:lpstr>AT THE SCHOOL/DISTRICT LEVEL </vt:lpstr>
      <vt:lpstr>PowerPoint Presentation</vt:lpstr>
      <vt:lpstr>Do all our students believe that...</vt:lpstr>
      <vt:lpstr>PowerPoint Presentation</vt:lpstr>
      <vt:lpstr>Considering Identity</vt:lpstr>
      <vt:lpstr>Meet Vanessa Minero Leon and Alejandra Galindo,  gifted ELL students in PVSchools featured on NPR. </vt:lpstr>
      <vt:lpstr>PowerPoint Presentation</vt:lpstr>
      <vt:lpstr>Provide tips for creating equitable gifted services: </vt:lpstr>
      <vt:lpstr>4 Prevalent Program Models  for serving gifted students</vt:lpstr>
      <vt:lpstr>Solutions for Equitable ID &amp; Services</vt:lpstr>
      <vt:lpstr>Multiple Measures  &amp; Multiple Pathways!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 Sustainable Services</vt:lpstr>
      <vt:lpstr>BUILDING SUSTAINABLE SERVICES</vt:lpstr>
      <vt:lpstr>BUILDING SUSTAINABLE SERVICES</vt:lpstr>
      <vt:lpstr>PowerPoint Presentation</vt:lpstr>
      <vt:lpstr>SHOWING GROWTH IN GIFTED  </vt:lpstr>
      <vt:lpstr>PowerPoint Presentation</vt:lpstr>
      <vt:lpstr>PowerPoint Presentation</vt:lpstr>
      <vt:lpstr>PowerPoint Presentation</vt:lpstr>
      <vt:lpstr>PowerPoint Presentation</vt:lpstr>
      <vt:lpstr>Dept. / Admin.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EDUCATION DEPARTMENT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Dina Brulles</cp:lastModifiedBy>
  <cp:revision>9</cp:revision>
  <cp:lastPrinted>2024-05-10T21:37:20Z</cp:lastPrinted>
  <dcterms:modified xsi:type="dcterms:W3CDTF">2024-05-10T21:40:54Z</dcterms:modified>
</cp:coreProperties>
</file>